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7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75" r:id="rId13"/>
    <p:sldId id="267" r:id="rId14"/>
    <p:sldId id="270" r:id="rId15"/>
    <p:sldId id="271" r:id="rId16"/>
    <p:sldId id="272" r:id="rId17"/>
    <p:sldId id="274" r:id="rId18"/>
    <p:sldId id="268" r:id="rId19"/>
    <p:sldId id="2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96" y="3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CAEC8-5970-4CC6-82DE-F957C7688D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B2638F-7B8B-4B77-AFC9-7D8709D97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5A02-8E08-4698-8AA3-092705D84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E2C7-B26C-47D0-B3CB-B54592FDC577}" type="datetimeFigureOut">
              <a:rPr lang="en-GB" smtClean="0"/>
              <a:pPr/>
              <a:t>07/05/2020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9DB36-59E7-442B-8AAF-B6F3049BD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3E3EF-1FBB-46A7-86C9-2384B0B04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4CD6-DEEE-42AA-818E-1EA9D38661C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577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B22D9-C325-449B-9CC8-F856CA3C4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F57AB0-EB49-459D-AA47-E4D742F70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F51AC-55E9-46B0-BD93-55BEB2656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E2C7-B26C-47D0-B3CB-B54592FDC577}" type="datetimeFigureOut">
              <a:rPr lang="en-GB" smtClean="0"/>
              <a:pPr/>
              <a:t>07/05/2020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E2741-477A-4346-ABB7-2D471070F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72320-B986-4F12-AE62-D2614BDAC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4CD6-DEEE-42AA-818E-1EA9D38661C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1513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87D6D9-66D7-47FC-A939-D4EA316E0B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D452C5-F053-493C-81E8-15673FBC1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7D397-468A-45D4-B51B-A208D4A76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E2C7-B26C-47D0-B3CB-B54592FDC577}" type="datetimeFigureOut">
              <a:rPr lang="en-GB" smtClean="0"/>
              <a:pPr/>
              <a:t>07/05/2020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AB62A-C82B-42DB-ADE4-38EBE79F8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D5BD2-78FF-46B4-A627-F9E1C685D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4CD6-DEEE-42AA-818E-1EA9D38661C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24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6E8F6-B44F-4C62-B8BD-16C642ED8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B6CCC-4540-4EC4-94A1-9A132AC5B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283FF-D1AB-45AE-9565-BCA3FC4E8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E2C7-B26C-47D0-B3CB-B54592FDC577}" type="datetimeFigureOut">
              <a:rPr lang="en-GB" smtClean="0"/>
              <a:pPr/>
              <a:t>07/05/2020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130FF-0F09-4A5D-80FD-E1B87FBDE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458BB-1FF4-4A8F-9175-FD8C998BF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4CD6-DEEE-42AA-818E-1EA9D38661C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450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3EF70-B97C-4E06-9628-3C4E95051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1CF89F-A60D-40D2-8C6C-FA6D50802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A5353-F286-4A5E-86C8-63CDF8DD0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E2C7-B26C-47D0-B3CB-B54592FDC577}" type="datetimeFigureOut">
              <a:rPr lang="en-GB" smtClean="0"/>
              <a:pPr/>
              <a:t>07/05/2020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2F9CA-E17E-42DF-B4C6-187A2BBB5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7206F-9DBE-41D0-8B81-BEC4C503E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4CD6-DEEE-42AA-818E-1EA9D38661C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820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90F21-864E-41A5-856B-7B60F50E8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E60C0-00C7-4785-948E-4CB4FE0886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55271C-4170-4736-AD6B-63DFE899E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6AD13D-4337-4027-830C-A1049B11A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E2C7-B26C-47D0-B3CB-B54592FDC577}" type="datetimeFigureOut">
              <a:rPr lang="en-GB" smtClean="0"/>
              <a:pPr/>
              <a:t>07/05/2020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7AE9B2-F169-472E-BE01-48905846D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C99C5D-F32C-4457-ABE4-6FF5569F0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4CD6-DEEE-42AA-818E-1EA9D38661C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381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4780B-7C48-415A-AA87-E69FB0A44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90449-3805-4123-A089-772B6D98F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AA5096-6C21-4E92-AE19-C345621148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488245-847C-4066-9550-3DFFCCF83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753BDF-1CE6-4C96-92BD-94528B76E5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3FD2DE-4ADE-41C8-9087-5C07E9D1D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E2C7-B26C-47D0-B3CB-B54592FDC577}" type="datetimeFigureOut">
              <a:rPr lang="en-GB" smtClean="0"/>
              <a:pPr/>
              <a:t>07/05/2020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C232FA-155A-426A-88B7-7D2BB2798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C1CD0E-7477-4DEC-8CEA-FE9927532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4CD6-DEEE-42AA-818E-1EA9D38661C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2726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4627E-20D6-42F2-A7A3-DD6D12C11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D1FD50-D43F-43EA-9A2B-02749A009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E2C7-B26C-47D0-B3CB-B54592FDC577}" type="datetimeFigureOut">
              <a:rPr lang="en-GB" smtClean="0"/>
              <a:pPr/>
              <a:t>07/05/2020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7AA758-5CDF-4C33-A9E5-674202A8B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9F5281-F521-4AD9-B5F5-4A4BF84B3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4CD6-DEEE-42AA-818E-1EA9D38661C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099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930F13-1423-4BF9-9CBE-5B23AC3E8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E2C7-B26C-47D0-B3CB-B54592FDC577}" type="datetimeFigureOut">
              <a:rPr lang="en-GB" smtClean="0"/>
              <a:pPr/>
              <a:t>07/05/2020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9F9E87-ABCE-41A5-BEDA-BA53A89AC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B4AE99-A779-4AB6-A7A1-803FF8B3A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4CD6-DEEE-42AA-818E-1EA9D38661C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3909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E4561-D6C2-43DE-B30E-5F389A3D5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14E4B-67FA-48EA-80C3-3DEACC9F1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E23A4A-08DB-4BD9-A2EF-1B3D971A2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374395-CE0B-4178-BA1B-ABBF45515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E2C7-B26C-47D0-B3CB-B54592FDC577}" type="datetimeFigureOut">
              <a:rPr lang="en-GB" smtClean="0"/>
              <a:pPr/>
              <a:t>07/05/2020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6819B6-4635-441D-8B28-D99923BA9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CCB265-1B25-4282-9C84-1D8F86F4C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4CD6-DEEE-42AA-818E-1EA9D38661C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578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92431-FB05-4EB6-82A6-8863E5A83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B952EF-B0A5-423A-ABC7-0AE6EB1FF5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8B1318-829B-48FA-B6E8-1DD194D16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29A650-EE2B-4B17-9F06-D3C382696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E2C7-B26C-47D0-B3CB-B54592FDC577}" type="datetimeFigureOut">
              <a:rPr lang="en-GB" smtClean="0"/>
              <a:pPr/>
              <a:t>07/05/2020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74EB4F-CE88-4D08-A2F4-4F77C5251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8A479A-DED0-4CAB-A64C-1D53E647A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4CD6-DEEE-42AA-818E-1EA9D38661C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418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011155-528F-4775-8C16-EF119EA1A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F76C5B-2503-4212-B9DD-A79F9C312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07248-A7E7-422C-8113-7B6DC36DDF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4E2C7-B26C-47D0-B3CB-B54592FDC577}" type="datetimeFigureOut">
              <a:rPr lang="en-GB" smtClean="0"/>
              <a:pPr/>
              <a:t>07/05/2020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E31E1-5ECD-4E3A-AC59-7EB00DE000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174BB-7C2B-42DD-8C0A-1E8A958A78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54CD6-DEEE-42AA-818E-1EA9D38661C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54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988ED2-F8F7-482D-8B91-1AA376437867}"/>
              </a:ext>
            </a:extLst>
          </p:cNvPr>
          <p:cNvSpPr/>
          <p:nvPr/>
        </p:nvSpPr>
        <p:spPr>
          <a:xfrm>
            <a:off x="10421815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BB9084AB-2199-4E73-B3AF-A2AC70B8A9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552450"/>
            <a:ext cx="1358507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05FFF8-7CFE-440A-B6F0-2D5A71D2CF78}"/>
              </a:ext>
            </a:extLst>
          </p:cNvPr>
          <p:cNvSpPr txBox="1"/>
          <p:nvPr/>
        </p:nvSpPr>
        <p:spPr>
          <a:xfrm>
            <a:off x="907379" y="705525"/>
            <a:ext cx="9023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Becoming a Cross Country Pilot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9405AD-8A4C-4594-B2E7-61910AE54452}"/>
              </a:ext>
            </a:extLst>
          </p:cNvPr>
          <p:cNvSpPr txBox="1"/>
          <p:nvPr/>
        </p:nvSpPr>
        <p:spPr>
          <a:xfrm>
            <a:off x="969942" y="2390123"/>
            <a:ext cx="935501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Many of us look on with a combination of admiration and frustration at the achievements of our experienced cross country pilots.</a:t>
            </a: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often ask the question “How do they do that?”</a:t>
            </a:r>
          </a:p>
          <a:p>
            <a:pPr marL="342900" indent="-342900">
              <a:buClr>
                <a:srgbClr val="FFC000"/>
              </a:buClr>
              <a:buSzPct val="100000"/>
            </a:pPr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Clr>
                <a:srgbClr val="FFC000"/>
              </a:buClr>
              <a:buSzPct val="100000"/>
            </a:pPr>
            <a:r>
              <a:rPr lang="en-GB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During this presentation we are going to look at some thoughts on how to</a:t>
            </a:r>
          </a:p>
          <a:p>
            <a:pPr marL="342900" indent="-342900">
              <a:buClr>
                <a:srgbClr val="FFC000"/>
              </a:buClr>
              <a:buSzPct val="100000"/>
            </a:pPr>
            <a:r>
              <a:rPr lang="en-GB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transition from “Local Soaring Pilot” to “Cross Country Pilot”.</a:t>
            </a: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 us be clear about one thing: - There is no single solution to the difficulty of getting away and breaking the elastic which seems to invisibly tether us to the </a:t>
            </a:r>
            <a:r>
              <a:rPr lang="en-GB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Mynd</a:t>
            </a:r>
            <a:r>
              <a:rPr lang="en-GB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It is a series of progressive steps.</a:t>
            </a: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Hopefully this presentation will give you some ideas and some inspiration.</a:t>
            </a:r>
          </a:p>
        </p:txBody>
      </p:sp>
    </p:spTree>
    <p:extLst>
      <p:ext uri="{BB962C8B-B14F-4D97-AF65-F5344CB8AC3E}">
        <p14:creationId xmlns:p14="http://schemas.microsoft.com/office/powerpoint/2010/main" val="3971144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988ED2-F8F7-482D-8B91-1AA376437867}"/>
              </a:ext>
            </a:extLst>
          </p:cNvPr>
          <p:cNvSpPr/>
          <p:nvPr/>
        </p:nvSpPr>
        <p:spPr>
          <a:xfrm>
            <a:off x="10421815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BB9084AB-2199-4E73-B3AF-A2AC70B8A9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552450"/>
            <a:ext cx="1358507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05FFF8-7CFE-440A-B6F0-2D5A71D2CF78}"/>
              </a:ext>
            </a:extLst>
          </p:cNvPr>
          <p:cNvSpPr txBox="1"/>
          <p:nvPr/>
        </p:nvSpPr>
        <p:spPr>
          <a:xfrm>
            <a:off x="907379" y="705525"/>
            <a:ext cx="9023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Becoming a Cross Country Pilot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160C1A-CB37-42C3-9285-25B902849CD0}"/>
              </a:ext>
            </a:extLst>
          </p:cNvPr>
          <p:cNvSpPr txBox="1"/>
          <p:nvPr/>
        </p:nvSpPr>
        <p:spPr>
          <a:xfrm>
            <a:off x="957531" y="1668660"/>
            <a:ext cx="8876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So, get your trailer sorted out.</a:t>
            </a:r>
          </a:p>
          <a:p>
            <a:pPr>
              <a:buNone/>
            </a:pPr>
            <a:r>
              <a:rPr lang="en-US" sz="24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It’s as essential as the glider if you’re going to fly cross country.</a:t>
            </a:r>
            <a:endParaRPr lang="en-US" sz="2400" b="1" dirty="0">
              <a:solidFill>
                <a:srgbClr val="FFC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9405AD-8A4C-4594-B2E7-61910AE54452}"/>
              </a:ext>
            </a:extLst>
          </p:cNvPr>
          <p:cNvSpPr txBox="1"/>
          <p:nvPr/>
        </p:nvSpPr>
        <p:spPr>
          <a:xfrm>
            <a:off x="1066800" y="2759242"/>
            <a:ext cx="93550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26544" y="2700069"/>
            <a:ext cx="101705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2807" y="2730130"/>
            <a:ext cx="92561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57531" y="2939549"/>
            <a:ext cx="10170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57531" y="2863343"/>
            <a:ext cx="924751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is a list of things to check in last week’s lecture notes: - </a:t>
            </a: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which will soon be available on the club website.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thought: - </a:t>
            </a: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Whenever I rig my glider, I always put all the kit (dollies, trestles etc) back in the trailer and close the doors before I go flying.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Then, if I do land out, I know that all the essential kit will arrive</a:t>
            </a: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trailer – another worry taken care of – simples!</a:t>
            </a:r>
          </a:p>
        </p:txBody>
      </p:sp>
    </p:spTree>
    <p:extLst>
      <p:ext uri="{BB962C8B-B14F-4D97-AF65-F5344CB8AC3E}">
        <p14:creationId xmlns:p14="http://schemas.microsoft.com/office/powerpoint/2010/main" val="3971144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988ED2-F8F7-482D-8B91-1AA376437867}"/>
              </a:ext>
            </a:extLst>
          </p:cNvPr>
          <p:cNvSpPr/>
          <p:nvPr/>
        </p:nvSpPr>
        <p:spPr>
          <a:xfrm>
            <a:off x="10421815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BB9084AB-2199-4E73-B3AF-A2AC70B8A9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552450"/>
            <a:ext cx="1358507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05FFF8-7CFE-440A-B6F0-2D5A71D2CF78}"/>
              </a:ext>
            </a:extLst>
          </p:cNvPr>
          <p:cNvSpPr txBox="1"/>
          <p:nvPr/>
        </p:nvSpPr>
        <p:spPr>
          <a:xfrm>
            <a:off x="957531" y="705525"/>
            <a:ext cx="9023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Becoming a Cross Country Pilot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160C1A-CB37-42C3-9285-25B902849CD0}"/>
              </a:ext>
            </a:extLst>
          </p:cNvPr>
          <p:cNvSpPr txBox="1"/>
          <p:nvPr/>
        </p:nvSpPr>
        <p:spPr>
          <a:xfrm>
            <a:off x="957531" y="1534647"/>
            <a:ext cx="8406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Choosing a sensible task:</a:t>
            </a:r>
            <a:endParaRPr lang="en-US" sz="3200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9405AD-8A4C-4594-B2E7-61910AE54452}"/>
              </a:ext>
            </a:extLst>
          </p:cNvPr>
          <p:cNvSpPr txBox="1"/>
          <p:nvPr/>
        </p:nvSpPr>
        <p:spPr>
          <a:xfrm>
            <a:off x="1066800" y="2759242"/>
            <a:ext cx="93550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26544" y="2700069"/>
            <a:ext cx="101705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2807" y="2730130"/>
            <a:ext cx="92561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57531" y="2939549"/>
            <a:ext cx="10170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57531" y="3062031"/>
            <a:ext cx="9256143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OK, so here we need a dose of reality.  You’ve gained your license - </a:t>
            </a:r>
            <a:r>
              <a:rPr lang="en-US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BUT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you’re not about to do any big tasks anytime soon.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we need to do is build up some experience whilst still flying (comparatively) locally.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So, I’m going to hand over to Julian who’s going to expand on this subject.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144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988ED2-F8F7-482D-8B91-1AA376437867}"/>
              </a:ext>
            </a:extLst>
          </p:cNvPr>
          <p:cNvSpPr/>
          <p:nvPr/>
        </p:nvSpPr>
        <p:spPr>
          <a:xfrm>
            <a:off x="10421815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BB9084AB-2199-4E73-B3AF-A2AC70B8A9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552450"/>
            <a:ext cx="1358507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05FFF8-7CFE-440A-B6F0-2D5A71D2CF78}"/>
              </a:ext>
            </a:extLst>
          </p:cNvPr>
          <p:cNvSpPr txBox="1"/>
          <p:nvPr/>
        </p:nvSpPr>
        <p:spPr>
          <a:xfrm>
            <a:off x="957531" y="705525"/>
            <a:ext cx="9023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Becoming a Cross Country Pilot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160C1A-CB37-42C3-9285-25B902849CD0}"/>
              </a:ext>
            </a:extLst>
          </p:cNvPr>
          <p:cNvSpPr txBox="1"/>
          <p:nvPr/>
        </p:nvSpPr>
        <p:spPr>
          <a:xfrm>
            <a:off x="957531" y="1534647"/>
            <a:ext cx="8406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Choosing a sensible task:</a:t>
            </a:r>
            <a:endParaRPr lang="en-US" sz="3200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9405AD-8A4C-4594-B2E7-61910AE54452}"/>
              </a:ext>
            </a:extLst>
          </p:cNvPr>
          <p:cNvSpPr txBox="1"/>
          <p:nvPr/>
        </p:nvSpPr>
        <p:spPr>
          <a:xfrm>
            <a:off x="1066800" y="2759242"/>
            <a:ext cx="93550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26544" y="2700069"/>
            <a:ext cx="101705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2807" y="2730130"/>
            <a:ext cx="92561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57531" y="2939549"/>
            <a:ext cx="10170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57531" y="2302907"/>
            <a:ext cx="9256143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 Julian for your thoughts: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reinforce Julian’s points here are some more tasks for you to consider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build up your confidence and speed – use a short local task: - 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Mynd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South – Bishops Castle –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Minsterly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Mynd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North) 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Fly laps of this task trying to improve your thermal selection, climb rate and speed and getting used to flying with your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kit.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it all goes to worms come back to the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Mynd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if you can’t get back -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Choose a field (in good time) and land in it - it will be a short retrieve and will boost your field landing confidence.</a:t>
            </a:r>
          </a:p>
          <a:p>
            <a:pPr>
              <a:buNone/>
            </a:pP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144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988ED2-F8F7-482D-8B91-1AA376437867}"/>
              </a:ext>
            </a:extLst>
          </p:cNvPr>
          <p:cNvSpPr/>
          <p:nvPr/>
        </p:nvSpPr>
        <p:spPr>
          <a:xfrm>
            <a:off x="10421815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BB9084AB-2199-4E73-B3AF-A2AC70B8A9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552450"/>
            <a:ext cx="1358507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05FFF8-7CFE-440A-B6F0-2D5A71D2CF78}"/>
              </a:ext>
            </a:extLst>
          </p:cNvPr>
          <p:cNvSpPr txBox="1"/>
          <p:nvPr/>
        </p:nvSpPr>
        <p:spPr>
          <a:xfrm>
            <a:off x="907379" y="705525"/>
            <a:ext cx="9023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Becoming a Cross Country Pilot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160C1A-CB37-42C3-9285-25B902849CD0}"/>
              </a:ext>
            </a:extLst>
          </p:cNvPr>
          <p:cNvSpPr txBox="1"/>
          <p:nvPr/>
        </p:nvSpPr>
        <p:spPr>
          <a:xfrm>
            <a:off x="946483" y="1532021"/>
            <a:ext cx="84060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Choosing a sensible task:</a:t>
            </a:r>
            <a:r>
              <a:rPr lang="en-US" sz="3200" b="1" dirty="0">
                <a:solidFill>
                  <a:srgbClr val="FFC000"/>
                </a:solidFill>
              </a:rPr>
              <a:t> -</a:t>
            </a:r>
          </a:p>
          <a:p>
            <a:endParaRPr lang="en-US" sz="3200" b="1" dirty="0">
              <a:solidFill>
                <a:srgbClr val="FFC000"/>
              </a:solidFill>
            </a:endParaRPr>
          </a:p>
          <a:p>
            <a:pPr>
              <a:buNone/>
            </a:pP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9405AD-8A4C-4594-B2E7-61910AE54452}"/>
              </a:ext>
            </a:extLst>
          </p:cNvPr>
          <p:cNvSpPr txBox="1"/>
          <p:nvPr/>
        </p:nvSpPr>
        <p:spPr>
          <a:xfrm>
            <a:off x="1066800" y="2759242"/>
            <a:ext cx="93550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26544" y="2700069"/>
            <a:ext cx="101705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2807" y="2730130"/>
            <a:ext cx="92561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57531" y="2939549"/>
            <a:ext cx="10170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80535" y="2316851"/>
            <a:ext cx="925614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you’re comfortable doing laps of the local task try: </a:t>
            </a:r>
          </a:p>
          <a:p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Ludlow out and return</a:t>
            </a:r>
          </a:p>
          <a:p>
            <a:pPr>
              <a:buNone/>
            </a:pPr>
            <a:r>
              <a:rPr lang="en-US" sz="2000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</a:t>
            </a: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Shelton out and return (part of Tim’s triangle). 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Then try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Mynd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Ironbridge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Ludlow –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Mynd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>
              <a:buNone/>
            </a:pPr>
            <a:r>
              <a:rPr lang="en-US" sz="2000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</a:t>
            </a:r>
          </a:p>
          <a:p>
            <a:pPr>
              <a:buNone/>
            </a:pP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Mynd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Welshpool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Mynd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 these tasks are comparatively local but give you the opportunity to “get away” from the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Mynd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whilst still having a short retrieve; they go a long way towards building confidence.</a:t>
            </a:r>
          </a:p>
          <a:p>
            <a:r>
              <a:rPr lang="en-US" sz="2000" b="1" dirty="0"/>
              <a:t> </a:t>
            </a:r>
          </a:p>
          <a:p>
            <a:pPr>
              <a:buNone/>
            </a:pP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144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988ED2-F8F7-482D-8B91-1AA376437867}"/>
              </a:ext>
            </a:extLst>
          </p:cNvPr>
          <p:cNvSpPr/>
          <p:nvPr/>
        </p:nvSpPr>
        <p:spPr>
          <a:xfrm>
            <a:off x="10421815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BB9084AB-2199-4E73-B3AF-A2AC70B8A9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552450"/>
            <a:ext cx="1358507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05FFF8-7CFE-440A-B6F0-2D5A71D2CF78}"/>
              </a:ext>
            </a:extLst>
          </p:cNvPr>
          <p:cNvSpPr txBox="1"/>
          <p:nvPr/>
        </p:nvSpPr>
        <p:spPr>
          <a:xfrm>
            <a:off x="907379" y="705525"/>
            <a:ext cx="9023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Becoming a Cross Country Pilot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160C1A-CB37-42C3-9285-25B902849CD0}"/>
              </a:ext>
            </a:extLst>
          </p:cNvPr>
          <p:cNvSpPr txBox="1"/>
          <p:nvPr/>
        </p:nvSpPr>
        <p:spPr>
          <a:xfrm>
            <a:off x="946483" y="1532021"/>
            <a:ext cx="8406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Flight Planning: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9405AD-8A4C-4594-B2E7-61910AE54452}"/>
              </a:ext>
            </a:extLst>
          </p:cNvPr>
          <p:cNvSpPr txBox="1"/>
          <p:nvPr/>
        </p:nvSpPr>
        <p:spPr>
          <a:xfrm>
            <a:off x="1066800" y="2759242"/>
            <a:ext cx="93550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40281" y="2346386"/>
            <a:ext cx="86127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There’s only one way to get good at this – </a:t>
            </a:r>
            <a:r>
              <a:rPr lang="en-US" sz="2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PRACTICE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!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EVERY TIME 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come to the club, make a flight plan, even if it’s not soarable, just get the process clear in your mind so that you can do it quickly and easily. 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 a methodology that suits you, so that you know you haven’t forgotten anything.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Show it to an instructor and get him to critique it for you.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Put the task in your Nav Kit so that you’re practiced at doing it.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12807" y="2730130"/>
            <a:ext cx="92561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57531" y="2939549"/>
            <a:ext cx="10170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69674" y="2171321"/>
            <a:ext cx="102309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 </a:t>
            </a:r>
          </a:p>
          <a:p>
            <a:pPr>
              <a:buNone/>
            </a:pP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144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988ED2-F8F7-482D-8B91-1AA376437867}"/>
              </a:ext>
            </a:extLst>
          </p:cNvPr>
          <p:cNvSpPr/>
          <p:nvPr/>
        </p:nvSpPr>
        <p:spPr>
          <a:xfrm>
            <a:off x="10421815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BB9084AB-2199-4E73-B3AF-A2AC70B8A9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552450"/>
            <a:ext cx="1358507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05FFF8-7CFE-440A-B6F0-2D5A71D2CF78}"/>
              </a:ext>
            </a:extLst>
          </p:cNvPr>
          <p:cNvSpPr txBox="1"/>
          <p:nvPr/>
        </p:nvSpPr>
        <p:spPr>
          <a:xfrm>
            <a:off x="957531" y="664924"/>
            <a:ext cx="9023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Becoming a Cross Country Pilot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160C1A-CB37-42C3-9285-25B902849CD0}"/>
              </a:ext>
            </a:extLst>
          </p:cNvPr>
          <p:cNvSpPr txBox="1"/>
          <p:nvPr/>
        </p:nvSpPr>
        <p:spPr>
          <a:xfrm>
            <a:off x="957531" y="1651727"/>
            <a:ext cx="8406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Getting lost and infringing airspace: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9405AD-8A4C-4594-B2E7-61910AE54452}"/>
              </a:ext>
            </a:extLst>
          </p:cNvPr>
          <p:cNvSpPr txBox="1"/>
          <p:nvPr/>
        </p:nvSpPr>
        <p:spPr>
          <a:xfrm>
            <a:off x="1066800" y="2759242"/>
            <a:ext cx="93550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57531" y="2333194"/>
            <a:ext cx="90236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is a biggie for lots of novice cross country pilots.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Getting good at navigation takes time and practice – you know how it’s done because you passed your Cross Country Endorsement…. But the first time you get away solo in a glider…. that’s a different matter.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 sure you have marked your planned course on your chart, identified and clearly marked any airspace and NOTAMS close to it.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 sure the airspace file in your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device is up-to-date.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Check the AIC’s as part of your NOTAM checks</a:t>
            </a:r>
          </a:p>
          <a:p>
            <a:pPr>
              <a:buNone/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57531" y="2939549"/>
            <a:ext cx="10170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69674" y="2171321"/>
            <a:ext cx="102309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 </a:t>
            </a:r>
          </a:p>
          <a:p>
            <a:pPr>
              <a:buNone/>
            </a:pP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144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988ED2-F8F7-482D-8B91-1AA376437867}"/>
              </a:ext>
            </a:extLst>
          </p:cNvPr>
          <p:cNvSpPr/>
          <p:nvPr/>
        </p:nvSpPr>
        <p:spPr>
          <a:xfrm>
            <a:off x="10421815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BB9084AB-2199-4E73-B3AF-A2AC70B8A9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552450"/>
            <a:ext cx="1358507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05FFF8-7CFE-440A-B6F0-2D5A71D2CF78}"/>
              </a:ext>
            </a:extLst>
          </p:cNvPr>
          <p:cNvSpPr txBox="1"/>
          <p:nvPr/>
        </p:nvSpPr>
        <p:spPr>
          <a:xfrm>
            <a:off x="957531" y="657611"/>
            <a:ext cx="9023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Becoming a Cross Country Pilot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160C1A-CB37-42C3-9285-25B902849CD0}"/>
              </a:ext>
            </a:extLst>
          </p:cNvPr>
          <p:cNvSpPr txBox="1"/>
          <p:nvPr/>
        </p:nvSpPr>
        <p:spPr>
          <a:xfrm>
            <a:off x="957531" y="1675928"/>
            <a:ext cx="8406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Something else to consider: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9405AD-8A4C-4594-B2E7-61910AE54452}"/>
              </a:ext>
            </a:extLst>
          </p:cNvPr>
          <p:cNvSpPr txBox="1"/>
          <p:nvPr/>
        </p:nvSpPr>
        <p:spPr>
          <a:xfrm>
            <a:off x="1066800" y="2759242"/>
            <a:ext cx="93550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2807" y="2730130"/>
            <a:ext cx="92561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57531" y="2939549"/>
            <a:ext cx="10170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66158" y="2078966"/>
            <a:ext cx="103344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 </a:t>
            </a:r>
          </a:p>
          <a:p>
            <a:pPr>
              <a:buNone/>
            </a:pP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67264" y="2405162"/>
            <a:ext cx="945455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it looks like a soarable day:  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 a flight plan then get an instructor to take you round your planned task in the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motorglider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with you handling the navigation.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Look for and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recognise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useful navigation points – look for usable fields.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conditions are good enough – try the same task in your glider.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Alternatively, if it’s a circuit day, ask yourself : - What’s the best benefit, for you; flying 2 or 3 circuits in a club single seater or investing in 45 minutes or so flying the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Motorglider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cross country?</a:t>
            </a:r>
          </a:p>
        </p:txBody>
      </p:sp>
    </p:spTree>
    <p:extLst>
      <p:ext uri="{BB962C8B-B14F-4D97-AF65-F5344CB8AC3E}">
        <p14:creationId xmlns:p14="http://schemas.microsoft.com/office/powerpoint/2010/main" val="3971144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988ED2-F8F7-482D-8B91-1AA376437867}"/>
              </a:ext>
            </a:extLst>
          </p:cNvPr>
          <p:cNvSpPr/>
          <p:nvPr/>
        </p:nvSpPr>
        <p:spPr>
          <a:xfrm>
            <a:off x="10421815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BB9084AB-2199-4E73-B3AF-A2AC70B8A9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552450"/>
            <a:ext cx="1358507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05FFF8-7CFE-440A-B6F0-2D5A71D2CF78}"/>
              </a:ext>
            </a:extLst>
          </p:cNvPr>
          <p:cNvSpPr txBox="1"/>
          <p:nvPr/>
        </p:nvSpPr>
        <p:spPr>
          <a:xfrm>
            <a:off x="946483" y="673551"/>
            <a:ext cx="9023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Becoming a Cross Country Pilot</a:t>
            </a:r>
          </a:p>
        </p:txBody>
      </p:sp>
      <p:sp>
        <p:nvSpPr>
          <p:cNvPr id="9" name="Rectangle 8"/>
          <p:cNvSpPr/>
          <p:nvPr/>
        </p:nvSpPr>
        <p:spPr>
          <a:xfrm>
            <a:off x="1026544" y="2700069"/>
            <a:ext cx="101705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57531" y="2939549"/>
            <a:ext cx="10170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4CC432-9AAD-442C-9E75-7240F62DF2F0}"/>
              </a:ext>
            </a:extLst>
          </p:cNvPr>
          <p:cNvSpPr/>
          <p:nvPr/>
        </p:nvSpPr>
        <p:spPr>
          <a:xfrm>
            <a:off x="10421815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C6EDCE5E-A84E-4FEB-A147-F1403EF43E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552450"/>
            <a:ext cx="1358507" cy="9144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8F5F07F-9202-4723-ABF3-00048A96E269}"/>
              </a:ext>
            </a:extLst>
          </p:cNvPr>
          <p:cNvSpPr txBox="1"/>
          <p:nvPr/>
        </p:nvSpPr>
        <p:spPr>
          <a:xfrm>
            <a:off x="957531" y="1712343"/>
            <a:ext cx="8406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Virtual Soaring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464EE08-8491-4362-A912-0E68B29757A5}"/>
              </a:ext>
            </a:extLst>
          </p:cNvPr>
          <p:cNvSpPr txBox="1"/>
          <p:nvPr/>
        </p:nvSpPr>
        <p:spPr>
          <a:xfrm>
            <a:off x="946484" y="2260074"/>
            <a:ext cx="63020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Condor Soaring Simulator is a great way to practice before trying for real.  You get the excitement without the tension.</a:t>
            </a: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with realistic weather conditions: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4-5000 foot cloud base, light winds, medium thermal strength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Set short tasks (50k) then gradually lengthen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Experiment with final glides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the McCready settings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with a glider similar to the one you might fly for real (K8)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Get an instructor or coach to fly with you in the club simulator</a:t>
            </a:r>
          </a:p>
        </p:txBody>
      </p:sp>
      <p:pic>
        <p:nvPicPr>
          <p:cNvPr id="17" name="Picture 16" descr="A picture containing bird, knife&#10;&#10;Description automatically generated">
            <a:extLst>
              <a:ext uri="{FF2B5EF4-FFF2-40B4-BE49-F238E27FC236}">
                <a16:creationId xmlns:a16="http://schemas.microsoft.com/office/drawing/2014/main" id="{76FF9456-60D3-4179-BB04-AB7633F90F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144" y="3540125"/>
            <a:ext cx="4548188" cy="3032125"/>
          </a:xfrm>
          <a:prstGeom prst="rect">
            <a:avLst/>
          </a:prstGeom>
          <a:effectLst>
            <a:outerShdw blurRad="50800" dist="38100" dir="8100000" algn="tr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155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988ED2-F8F7-482D-8B91-1AA376437867}"/>
              </a:ext>
            </a:extLst>
          </p:cNvPr>
          <p:cNvSpPr/>
          <p:nvPr/>
        </p:nvSpPr>
        <p:spPr>
          <a:xfrm>
            <a:off x="10421815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BB9084AB-2199-4E73-B3AF-A2AC70B8A9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552450"/>
            <a:ext cx="1358507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05FFF8-7CFE-440A-B6F0-2D5A71D2CF78}"/>
              </a:ext>
            </a:extLst>
          </p:cNvPr>
          <p:cNvSpPr txBox="1"/>
          <p:nvPr/>
        </p:nvSpPr>
        <p:spPr>
          <a:xfrm>
            <a:off x="957531" y="662439"/>
            <a:ext cx="9023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Becoming a Cross Country Pilot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160C1A-CB37-42C3-9285-25B902849CD0}"/>
              </a:ext>
            </a:extLst>
          </p:cNvPr>
          <p:cNvSpPr txBox="1"/>
          <p:nvPr/>
        </p:nvSpPr>
        <p:spPr>
          <a:xfrm>
            <a:off x="957531" y="1906754"/>
            <a:ext cx="9707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Using Standard Club Tasks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9405AD-8A4C-4594-B2E7-61910AE54452}"/>
              </a:ext>
            </a:extLst>
          </p:cNvPr>
          <p:cNvSpPr txBox="1"/>
          <p:nvPr/>
        </p:nvSpPr>
        <p:spPr>
          <a:xfrm>
            <a:off x="1066800" y="2759242"/>
            <a:ext cx="93550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26544" y="2700069"/>
            <a:ext cx="101705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2807" y="2730130"/>
            <a:ext cx="92561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57531" y="2939549"/>
            <a:ext cx="10170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57531" y="2610102"/>
            <a:ext cx="59739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Club web site&gt;Members Area&gt;Tasks</a:t>
            </a:r>
            <a:endParaRPr lang="en-GB" sz="2800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57531" y="3376139"/>
            <a:ext cx="916125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club website has many resources</a:t>
            </a:r>
          </a:p>
          <a:p>
            <a:endPara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Follow the above link and you will find a list of 30 suggested tasks</a:t>
            </a:r>
          </a:p>
          <a:p>
            <a:endPara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They range in distance from 100k to 500k </a:t>
            </a:r>
          </a:p>
          <a:p>
            <a:endPara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Six are standard club tasks</a:t>
            </a:r>
          </a:p>
          <a:p>
            <a:endPara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these on Condor first to have a look at the terrain </a:t>
            </a:r>
          </a:p>
          <a:p>
            <a:endPara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can upload the standard BGA waypoint file (.cup) into Condor </a:t>
            </a:r>
          </a:p>
        </p:txBody>
      </p:sp>
    </p:spTree>
    <p:extLst>
      <p:ext uri="{BB962C8B-B14F-4D97-AF65-F5344CB8AC3E}">
        <p14:creationId xmlns:p14="http://schemas.microsoft.com/office/powerpoint/2010/main" val="39711447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988ED2-F8F7-482D-8B91-1AA376437867}"/>
              </a:ext>
            </a:extLst>
          </p:cNvPr>
          <p:cNvSpPr/>
          <p:nvPr/>
        </p:nvSpPr>
        <p:spPr>
          <a:xfrm>
            <a:off x="10421815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BB9084AB-2199-4E73-B3AF-A2AC70B8A9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552450"/>
            <a:ext cx="1358507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05FFF8-7CFE-440A-B6F0-2D5A71D2CF78}"/>
              </a:ext>
            </a:extLst>
          </p:cNvPr>
          <p:cNvSpPr txBox="1"/>
          <p:nvPr/>
        </p:nvSpPr>
        <p:spPr>
          <a:xfrm>
            <a:off x="957531" y="660847"/>
            <a:ext cx="9023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Becoming a Cross Country Pilot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9405AD-8A4C-4594-B2E7-61910AE54452}"/>
              </a:ext>
            </a:extLst>
          </p:cNvPr>
          <p:cNvSpPr txBox="1"/>
          <p:nvPr/>
        </p:nvSpPr>
        <p:spPr>
          <a:xfrm>
            <a:off x="1066800" y="2759242"/>
            <a:ext cx="93550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26544" y="2700069"/>
            <a:ext cx="101705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57531" y="1910328"/>
            <a:ext cx="879606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fact is that there are many ways of breaking the “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Mynd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elastic” and different things work for different people; it’s just not possible to discuss them all in a session like this.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are a variety of resources available to you: -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Motorglider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Simulator, Coaching flights …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Remember:  all  the instructors and our Cross Country Coaches are here to help – do not be embarrassed to ask – we all had to start somewhere.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you can get a ride with one of the Cross Country Coaches in a high performance 2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seater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GRAB IT – they will show you how they do it: – </a:t>
            </a: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believe me you will learn plenty.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57531" y="2939549"/>
            <a:ext cx="10170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144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988ED2-F8F7-482D-8B91-1AA376437867}"/>
              </a:ext>
            </a:extLst>
          </p:cNvPr>
          <p:cNvSpPr/>
          <p:nvPr/>
        </p:nvSpPr>
        <p:spPr>
          <a:xfrm>
            <a:off x="10421815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BB9084AB-2199-4E73-B3AF-A2AC70B8A9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552450"/>
            <a:ext cx="1358507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05FFF8-7CFE-440A-B6F0-2D5A71D2CF78}"/>
              </a:ext>
            </a:extLst>
          </p:cNvPr>
          <p:cNvSpPr txBox="1"/>
          <p:nvPr/>
        </p:nvSpPr>
        <p:spPr>
          <a:xfrm>
            <a:off x="907379" y="705525"/>
            <a:ext cx="9023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Becoming a Cross Country Pilot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9405AD-8A4C-4594-B2E7-61910AE54452}"/>
              </a:ext>
            </a:extLst>
          </p:cNvPr>
          <p:cNvSpPr txBox="1"/>
          <p:nvPr/>
        </p:nvSpPr>
        <p:spPr>
          <a:xfrm>
            <a:off x="969941" y="2059047"/>
            <a:ext cx="935501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So, Here we are…. Bronze GFT and Cross Country Endorsement completed and brand new shiny license in hand.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to do next?  </a:t>
            </a: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Fly Cross Country, of course, now that we’re free of the 5NM limit imposed on non-licensed pilots.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question is……. HOW?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You’ve completed all the required training, but you’ve got no experience so, quite naturally, there’s a number of things you’re worried about.</a:t>
            </a:r>
          </a:p>
          <a:p>
            <a:pPr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71144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988ED2-F8F7-482D-8B91-1AA376437867}"/>
              </a:ext>
            </a:extLst>
          </p:cNvPr>
          <p:cNvSpPr/>
          <p:nvPr/>
        </p:nvSpPr>
        <p:spPr>
          <a:xfrm>
            <a:off x="10421815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BB9084AB-2199-4E73-B3AF-A2AC70B8A9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552450"/>
            <a:ext cx="1358507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05FFF8-7CFE-440A-B6F0-2D5A71D2CF78}"/>
              </a:ext>
            </a:extLst>
          </p:cNvPr>
          <p:cNvSpPr txBox="1"/>
          <p:nvPr/>
        </p:nvSpPr>
        <p:spPr>
          <a:xfrm>
            <a:off x="907379" y="705525"/>
            <a:ext cx="9023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Becoming a Cross Country Pilot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160C1A-CB37-42C3-9285-25B902849CD0}"/>
              </a:ext>
            </a:extLst>
          </p:cNvPr>
          <p:cNvSpPr txBox="1"/>
          <p:nvPr/>
        </p:nvSpPr>
        <p:spPr>
          <a:xfrm>
            <a:off x="946483" y="1713175"/>
            <a:ext cx="8406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So, here’s a thought: -</a:t>
            </a:r>
            <a:endParaRPr lang="en-GB" sz="3200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9405AD-8A4C-4594-B2E7-61910AE54452}"/>
              </a:ext>
            </a:extLst>
          </p:cNvPr>
          <p:cNvSpPr txBox="1"/>
          <p:nvPr/>
        </p:nvSpPr>
        <p:spPr>
          <a:xfrm>
            <a:off x="946483" y="2674600"/>
            <a:ext cx="93550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you can stay airborne, using thermals, in the local area for a couple of hours:  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could have gone cross country!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So, why didn’t you?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Mostly it’s lack of confidence, or a plan, due to lack of experience.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we’re going to try to do this evening is propose some ways to build up your experience and confidence.</a:t>
            </a:r>
          </a:p>
          <a:p>
            <a:pPr>
              <a:buNone/>
            </a:pP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144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988ED2-F8F7-482D-8B91-1AA376437867}"/>
              </a:ext>
            </a:extLst>
          </p:cNvPr>
          <p:cNvSpPr/>
          <p:nvPr/>
        </p:nvSpPr>
        <p:spPr>
          <a:xfrm>
            <a:off x="10421815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BB9084AB-2199-4E73-B3AF-A2AC70B8A9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552450"/>
            <a:ext cx="1358507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05FFF8-7CFE-440A-B6F0-2D5A71D2CF78}"/>
              </a:ext>
            </a:extLst>
          </p:cNvPr>
          <p:cNvSpPr txBox="1"/>
          <p:nvPr/>
        </p:nvSpPr>
        <p:spPr>
          <a:xfrm>
            <a:off x="907379" y="705525"/>
            <a:ext cx="9023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Becoming a Cross Country Pilot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160C1A-CB37-42C3-9285-25B902849CD0}"/>
              </a:ext>
            </a:extLst>
          </p:cNvPr>
          <p:cNvSpPr txBox="1"/>
          <p:nvPr/>
        </p:nvSpPr>
        <p:spPr>
          <a:xfrm>
            <a:off x="937857" y="1704549"/>
            <a:ext cx="96726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Things people worry about when contemplating early Cross Country flights: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endParaRPr lang="en-GB" sz="3200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9405AD-8A4C-4594-B2E7-61910AE54452}"/>
              </a:ext>
            </a:extLst>
          </p:cNvPr>
          <p:cNvSpPr txBox="1"/>
          <p:nvPr/>
        </p:nvSpPr>
        <p:spPr>
          <a:xfrm>
            <a:off x="937857" y="3072348"/>
            <a:ext cx="9793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	</a:t>
            </a: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Field landings (or rather making a mess of  them)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If I land out, will some come to retrieve me?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Is my trailer OK?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Choosing a sensible task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Flight planning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Getting lost, maybe infringing airspace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Clr>
                <a:srgbClr val="FFC000"/>
              </a:buClr>
              <a:buSzPct val="100000"/>
            </a:pPr>
            <a:r>
              <a:rPr lang="en-US" sz="28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Worrying about these things will stop you going </a:t>
            </a:r>
          </a:p>
          <a:p>
            <a:pPr marL="342900" indent="-342900">
              <a:buClr>
                <a:srgbClr val="FFC000"/>
              </a:buClr>
              <a:buSzPct val="100000"/>
            </a:pPr>
            <a:r>
              <a:rPr lang="en-US" sz="28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Cross Country</a:t>
            </a:r>
            <a:endParaRPr lang="en-GB" sz="2800" u="sng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144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988ED2-F8F7-482D-8B91-1AA376437867}"/>
              </a:ext>
            </a:extLst>
          </p:cNvPr>
          <p:cNvSpPr/>
          <p:nvPr/>
        </p:nvSpPr>
        <p:spPr>
          <a:xfrm>
            <a:off x="10421815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BB9084AB-2199-4E73-B3AF-A2AC70B8A9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552450"/>
            <a:ext cx="1358507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05FFF8-7CFE-440A-B6F0-2D5A71D2CF78}"/>
              </a:ext>
            </a:extLst>
          </p:cNvPr>
          <p:cNvSpPr txBox="1"/>
          <p:nvPr/>
        </p:nvSpPr>
        <p:spPr>
          <a:xfrm>
            <a:off x="907379" y="705525"/>
            <a:ext cx="9023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Becoming a Cross Country Pilot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160C1A-CB37-42C3-9285-25B902849CD0}"/>
              </a:ext>
            </a:extLst>
          </p:cNvPr>
          <p:cNvSpPr txBox="1"/>
          <p:nvPr/>
        </p:nvSpPr>
        <p:spPr>
          <a:xfrm>
            <a:off x="946483" y="1532021"/>
            <a:ext cx="8406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Fear of landing out: </a:t>
            </a:r>
            <a:endParaRPr lang="en-GB" sz="3200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9405AD-8A4C-4594-B2E7-61910AE54452}"/>
              </a:ext>
            </a:extLst>
          </p:cNvPr>
          <p:cNvSpPr txBox="1"/>
          <p:nvPr/>
        </p:nvSpPr>
        <p:spPr>
          <a:xfrm>
            <a:off x="946483" y="2094325"/>
            <a:ext cx="806918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Many pilots worry about landing in a field and the possibility of  crashing.</a:t>
            </a:r>
          </a:p>
          <a:p>
            <a:pPr>
              <a:buNone/>
            </a:pPr>
            <a:endParaRPr lang="en-US" sz="2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you fly cross country you will land out from time to time, you need to get used to this idea.</a:t>
            </a:r>
          </a:p>
          <a:p>
            <a:pPr>
              <a:buNone/>
            </a:pPr>
            <a:endParaRPr lang="en-US" sz="2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solution is to practice and be prepared: </a:t>
            </a:r>
            <a:endParaRPr lang="en-GB" sz="2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144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988ED2-F8F7-482D-8B91-1AA376437867}"/>
              </a:ext>
            </a:extLst>
          </p:cNvPr>
          <p:cNvSpPr/>
          <p:nvPr/>
        </p:nvSpPr>
        <p:spPr>
          <a:xfrm>
            <a:off x="10421815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BB9084AB-2199-4E73-B3AF-A2AC70B8A9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552450"/>
            <a:ext cx="1358507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05FFF8-7CFE-440A-B6F0-2D5A71D2CF78}"/>
              </a:ext>
            </a:extLst>
          </p:cNvPr>
          <p:cNvSpPr txBox="1"/>
          <p:nvPr/>
        </p:nvSpPr>
        <p:spPr>
          <a:xfrm>
            <a:off x="907379" y="705525"/>
            <a:ext cx="9023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Becoming a Cross Country Pilot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160C1A-CB37-42C3-9285-25B902849CD0}"/>
              </a:ext>
            </a:extLst>
          </p:cNvPr>
          <p:cNvSpPr txBox="1"/>
          <p:nvPr/>
        </p:nvSpPr>
        <p:spPr>
          <a:xfrm>
            <a:off x="946483" y="1532021"/>
            <a:ext cx="8871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improve your confidence in Field Landings: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9405AD-8A4C-4594-B2E7-61910AE54452}"/>
              </a:ext>
            </a:extLst>
          </p:cNvPr>
          <p:cNvSpPr txBox="1"/>
          <p:nvPr/>
        </p:nvSpPr>
        <p:spPr>
          <a:xfrm>
            <a:off x="1066800" y="2759242"/>
            <a:ext cx="93550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46484" y="2179796"/>
            <a:ext cx="946434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 just leave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Motorglider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flying  after completing your Cross Country Endorsement.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Take </a:t>
            </a:r>
            <a:r>
              <a:rPr lang="en-US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regular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trips in the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Motorglider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practice field selection and approaches. 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can also use these flights to practice identifying the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Mynd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flying back to it from further away.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Land your own glider in a pre-selected local field.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 to other gliding clubs and fly at their sites to give you experience of landing in different environments.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Sites such as 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Shobdon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Seighford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Bidford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are all easily accessible and will broaden your Knowledge and experience.</a:t>
            </a:r>
          </a:p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144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988ED2-F8F7-482D-8B91-1AA376437867}"/>
              </a:ext>
            </a:extLst>
          </p:cNvPr>
          <p:cNvSpPr/>
          <p:nvPr/>
        </p:nvSpPr>
        <p:spPr>
          <a:xfrm>
            <a:off x="10421815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BB9084AB-2199-4E73-B3AF-A2AC70B8A9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552450"/>
            <a:ext cx="1358507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05FFF8-7CFE-440A-B6F0-2D5A71D2CF78}"/>
              </a:ext>
            </a:extLst>
          </p:cNvPr>
          <p:cNvSpPr txBox="1"/>
          <p:nvPr/>
        </p:nvSpPr>
        <p:spPr>
          <a:xfrm>
            <a:off x="907379" y="705525"/>
            <a:ext cx="9023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Becoming a Cross Country Pilot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160C1A-CB37-42C3-9285-25B902849CD0}"/>
              </a:ext>
            </a:extLst>
          </p:cNvPr>
          <p:cNvSpPr txBox="1"/>
          <p:nvPr/>
        </p:nvSpPr>
        <p:spPr>
          <a:xfrm>
            <a:off x="946483" y="1532021"/>
            <a:ext cx="93103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reduce the risk of a field landing accident when flying cross country: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</a:p>
          <a:p>
            <a:pPr>
              <a:buNone/>
            </a:pP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9405AD-8A4C-4594-B2E7-61910AE54452}"/>
              </a:ext>
            </a:extLst>
          </p:cNvPr>
          <p:cNvSpPr txBox="1"/>
          <p:nvPr/>
        </p:nvSpPr>
        <p:spPr>
          <a:xfrm>
            <a:off x="1066800" y="2759242"/>
            <a:ext cx="93550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54658" y="2913130"/>
            <a:ext cx="935501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Decide and rigorously apply a ‘decision height’. If you descend to this height and can’t climb, fly to an area of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landable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fields, pick one and land in it.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Applying your ‘decision height’ gives you time to make your preparations and choose a field whilst you’re still comfortable with  the workload.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Rather than getting low, then being rushed or in a panic, consequently making a mistake, possibly resulting in an accident.</a:t>
            </a:r>
          </a:p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144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988ED2-F8F7-482D-8B91-1AA376437867}"/>
              </a:ext>
            </a:extLst>
          </p:cNvPr>
          <p:cNvSpPr/>
          <p:nvPr/>
        </p:nvSpPr>
        <p:spPr>
          <a:xfrm>
            <a:off x="10421815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BB9084AB-2199-4E73-B3AF-A2AC70B8A9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552450"/>
            <a:ext cx="1358507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05FFF8-7CFE-440A-B6F0-2D5A71D2CF78}"/>
              </a:ext>
            </a:extLst>
          </p:cNvPr>
          <p:cNvSpPr txBox="1"/>
          <p:nvPr/>
        </p:nvSpPr>
        <p:spPr>
          <a:xfrm>
            <a:off x="907379" y="705525"/>
            <a:ext cx="9023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Becoming a Cross Country Pilot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160C1A-CB37-42C3-9285-25B902849CD0}"/>
              </a:ext>
            </a:extLst>
          </p:cNvPr>
          <p:cNvSpPr txBox="1"/>
          <p:nvPr/>
        </p:nvSpPr>
        <p:spPr>
          <a:xfrm>
            <a:off x="946483" y="1713175"/>
            <a:ext cx="8406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Will I get retrieved if I land out?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9405AD-8A4C-4594-B2E7-61910AE54452}"/>
              </a:ext>
            </a:extLst>
          </p:cNvPr>
          <p:cNvSpPr txBox="1"/>
          <p:nvPr/>
        </p:nvSpPr>
        <p:spPr>
          <a:xfrm>
            <a:off x="1066800" y="2759242"/>
            <a:ext cx="93550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26544" y="2700069"/>
            <a:ext cx="101705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65273" y="2359194"/>
            <a:ext cx="748089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is a good sense of camaraderie at the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Mynd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you land out someone </a:t>
            </a:r>
            <a:r>
              <a:rPr lang="en-US" sz="2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WILL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come to get you.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your trailer is serviceable, they will more than likely, bring it with them.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 bear in mind, if you land out whilst there’s still club flying happening, you might have to wait a while…</a:t>
            </a:r>
          </a:p>
          <a:p>
            <a:pPr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Take: - Mobile phone, jacket or fleece, water and a book then you’ll be set for the wait</a:t>
            </a:r>
          </a:p>
        </p:txBody>
      </p:sp>
    </p:spTree>
    <p:extLst>
      <p:ext uri="{BB962C8B-B14F-4D97-AF65-F5344CB8AC3E}">
        <p14:creationId xmlns:p14="http://schemas.microsoft.com/office/powerpoint/2010/main" val="3971144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988ED2-F8F7-482D-8B91-1AA376437867}"/>
              </a:ext>
            </a:extLst>
          </p:cNvPr>
          <p:cNvSpPr/>
          <p:nvPr/>
        </p:nvSpPr>
        <p:spPr>
          <a:xfrm>
            <a:off x="10421815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BB9084AB-2199-4E73-B3AF-A2AC70B8A9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552450"/>
            <a:ext cx="1358507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05FFF8-7CFE-440A-B6F0-2D5A71D2CF78}"/>
              </a:ext>
            </a:extLst>
          </p:cNvPr>
          <p:cNvSpPr txBox="1"/>
          <p:nvPr/>
        </p:nvSpPr>
        <p:spPr>
          <a:xfrm>
            <a:off x="907379" y="705525"/>
            <a:ext cx="9023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Becoming a Cross Country Pilot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160C1A-CB37-42C3-9285-25B902849CD0}"/>
              </a:ext>
            </a:extLst>
          </p:cNvPr>
          <p:cNvSpPr txBox="1"/>
          <p:nvPr/>
        </p:nvSpPr>
        <p:spPr>
          <a:xfrm>
            <a:off x="946483" y="1532021"/>
            <a:ext cx="84060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my trailer OK?</a:t>
            </a:r>
          </a:p>
          <a:p>
            <a:pPr>
              <a:buNone/>
            </a:pP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26544" y="2700069"/>
            <a:ext cx="101705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2807" y="2730130"/>
            <a:ext cx="92561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44666" y="2514433"/>
            <a:ext cx="898639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used to fly a glider with a ‘less than optimal’ trailer and </a:t>
            </a:r>
            <a:r>
              <a:rPr lang="en-US" sz="24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EVERY</a:t>
            </a: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time I got out of gliding range my thought was ‘I mustn’t land out because I’m not sure about the trailer’.</a:t>
            </a:r>
          </a:p>
          <a:p>
            <a:pPr>
              <a:buNone/>
            </a:pPr>
            <a:endParaRPr lang="en-US" sz="2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Thoughts of this kind undermine your confidence and make you turn back when you could have gone on.</a:t>
            </a:r>
          </a:p>
        </p:txBody>
      </p:sp>
    </p:spTree>
    <p:extLst>
      <p:ext uri="{BB962C8B-B14F-4D97-AF65-F5344CB8AC3E}">
        <p14:creationId xmlns:p14="http://schemas.microsoft.com/office/powerpoint/2010/main" val="3971144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1818</Words>
  <Application>Microsoft Office PowerPoint</Application>
  <PresentationFormat>Widescreen</PresentationFormat>
  <Paragraphs>228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Hall</dc:creator>
  <cp:lastModifiedBy>Jon Hall</cp:lastModifiedBy>
  <cp:revision>33</cp:revision>
  <dcterms:created xsi:type="dcterms:W3CDTF">2020-05-03T18:48:18Z</dcterms:created>
  <dcterms:modified xsi:type="dcterms:W3CDTF">2020-05-07T13:28:19Z</dcterms:modified>
</cp:coreProperties>
</file>