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8" r:id="rId2"/>
    <p:sldId id="258" r:id="rId3"/>
    <p:sldId id="273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72" r:id="rId12"/>
    <p:sldId id="274" r:id="rId13"/>
    <p:sldId id="269" r:id="rId14"/>
    <p:sldId id="271" r:id="rId15"/>
    <p:sldId id="263" r:id="rId16"/>
    <p:sldId id="264" r:id="rId17"/>
    <p:sldId id="265" r:id="rId18"/>
    <p:sldId id="270" r:id="rId19"/>
    <p:sldId id="285" r:id="rId20"/>
    <p:sldId id="275" r:id="rId21"/>
    <p:sldId id="276" r:id="rId22"/>
    <p:sldId id="277" r:id="rId23"/>
    <p:sldId id="278" r:id="rId24"/>
    <p:sldId id="286" r:id="rId25"/>
    <p:sldId id="287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56" autoAdjust="0"/>
  </p:normalViewPr>
  <p:slideViewPr>
    <p:cSldViewPr snapToGrid="0">
      <p:cViewPr varScale="1">
        <p:scale>
          <a:sx n="123" d="100"/>
          <a:sy n="123" d="100"/>
        </p:scale>
        <p:origin x="114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5AAA-CC57-4CF5-91BE-980C256E9DB5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4275-89AE-484B-9E8F-5CCF5679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2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6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50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0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9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44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2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8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8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2EFD07-6F20-4732-AAA3-7F27EE91004D}" type="datetimeFigureOut">
              <a:rPr lang="en-GB" smtClean="0"/>
              <a:pPr/>
              <a:t>02/05/2020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2A7E-E0BA-457B-8F14-9C31C00B4C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20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3" y="-1828"/>
            <a:ext cx="10328279" cy="685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79863" y="465640"/>
            <a:ext cx="9144000" cy="108802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Flight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7983" y="1466850"/>
            <a:ext cx="4479637" cy="82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entury Gothic" panose="020B0502020202020204" pitchFamily="34" charset="0"/>
              </a:rPr>
              <a:t>Steve Male	</a:t>
            </a:r>
            <a:br>
              <a:rPr lang="en-GB" dirty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FFC000"/>
                </a:solidFill>
                <a:latin typeface="Century Gothic" panose="020B0502020202020204" pitchFamily="34" charset="0"/>
              </a:rPr>
              <a:t>30</a:t>
            </a:r>
            <a:r>
              <a:rPr lang="en-GB" cap="none" baseline="30000" dirty="0">
                <a:solidFill>
                  <a:srgbClr val="FFC000"/>
                </a:solidFill>
                <a:latin typeface="Century Gothic" panose="020B0502020202020204" pitchFamily="34" charset="0"/>
              </a:rPr>
              <a:t>th</a:t>
            </a:r>
            <a:r>
              <a:rPr lang="en-GB" dirty="0">
                <a:solidFill>
                  <a:srgbClr val="FFC000"/>
                </a:solidFill>
                <a:latin typeface="Century Gothic" panose="020B0502020202020204" pitchFamily="34" charset="0"/>
              </a:rPr>
              <a:t> April 2020</a:t>
            </a:r>
          </a:p>
          <a:p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3B82A8A-48F0-401F-A4E8-7293BD4EA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6" y="1056423"/>
            <a:ext cx="10515600" cy="5317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Mandatory: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	Personal:              I’M SAFE</a:t>
            </a:r>
          </a:p>
          <a:p>
            <a:pPr marL="0" indent="0">
              <a:buNone/>
            </a:pPr>
            <a:r>
              <a:rPr lang="en-GB" dirty="0"/>
              <a:t>			                 Currency/Recency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	External:               Weather</a:t>
            </a:r>
          </a:p>
          <a:p>
            <a:pPr marL="0" indent="0">
              <a:buNone/>
            </a:pPr>
            <a:r>
              <a:rPr lang="en-GB" dirty="0"/>
              <a:t>			                 Airspace</a:t>
            </a:r>
          </a:p>
          <a:p>
            <a:pPr marL="0" indent="0">
              <a:buNone/>
            </a:pPr>
            <a:r>
              <a:rPr lang="en-GB" dirty="0"/>
              <a:t>			                 NOTAMS</a:t>
            </a:r>
          </a:p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			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46A0C09-31CF-430B-8F9E-936E37A16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8A94BB-1412-45BC-A9F9-D25E1EEEDF39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C389-D803-477B-A2EB-65362C460B5F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A04D4-2E6E-40E7-86D2-A642A88D67F7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22361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606318"/>
            <a:ext cx="7635178" cy="4549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I’M SAFE</a:t>
            </a:r>
          </a:p>
          <a:p>
            <a:r>
              <a:rPr lang="en-GB" dirty="0"/>
              <a:t>Personal check on your fitness to fly: 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dirty="0"/>
              <a:t>llness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M</a:t>
            </a:r>
            <a:r>
              <a:rPr lang="en-GB" dirty="0"/>
              <a:t>edication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S</a:t>
            </a:r>
            <a:r>
              <a:rPr lang="en-GB" dirty="0"/>
              <a:t>leep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A</a:t>
            </a:r>
            <a:r>
              <a:rPr lang="en-GB" dirty="0"/>
              <a:t>lcohol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F</a:t>
            </a:r>
            <a:r>
              <a:rPr lang="en-GB" dirty="0"/>
              <a:t>ood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C000"/>
                </a:solidFill>
              </a:rPr>
              <a:t>E</a:t>
            </a:r>
            <a:r>
              <a:rPr lang="en-GB" dirty="0"/>
              <a:t>motion</a:t>
            </a:r>
          </a:p>
          <a:p>
            <a:r>
              <a:rPr lang="en-GB" dirty="0"/>
              <a:t>Remember:  </a:t>
            </a:r>
          </a:p>
          <a:p>
            <a:pPr marL="0" indent="0">
              <a:buNone/>
            </a:pPr>
            <a:r>
              <a:rPr lang="en-GB" dirty="0"/>
              <a:t>             during cross country flights we make a critical </a:t>
            </a:r>
          </a:p>
          <a:p>
            <a:pPr marL="0" indent="0">
              <a:buNone/>
            </a:pPr>
            <a:r>
              <a:rPr lang="en-GB" dirty="0"/>
              <a:t>             decision approximately every 6 seconds !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39F37F88-9951-4A00-8998-9D86C8D26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308FF6-8607-495D-814B-D8B9ABF458A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DA4C9-D431-4849-8202-68C03E59EFDE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019B1-8B7F-4344-9C4E-95169E17C21C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87455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146515"/>
            <a:ext cx="9657706" cy="4053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dirty="0"/>
              <a:t>Currency</a:t>
            </a:r>
          </a:p>
          <a:p>
            <a:r>
              <a:rPr lang="en-GB" dirty="0"/>
              <a:t>	When did you last fly?</a:t>
            </a:r>
          </a:p>
          <a:p>
            <a:r>
              <a:rPr lang="en-GB" dirty="0"/>
              <a:t>	When did you last fly a flight of this nature?</a:t>
            </a:r>
          </a:p>
          <a:p>
            <a:r>
              <a:rPr lang="en-GB" dirty="0"/>
              <a:t>	When did you last have a </a:t>
            </a:r>
            <a:r>
              <a:rPr lang="en-GB" b="1" dirty="0">
                <a:solidFill>
                  <a:srgbClr val="FFC000"/>
                </a:solidFill>
              </a:rPr>
              <a:t>Field Landing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or </a:t>
            </a:r>
            <a:r>
              <a:rPr lang="en-GB" b="1" dirty="0">
                <a:solidFill>
                  <a:srgbClr val="FFC000"/>
                </a:solidFill>
              </a:rPr>
              <a:t>Launch Failure </a:t>
            </a:r>
            <a:r>
              <a:rPr lang="en-GB" dirty="0"/>
              <a:t>check flight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Recency</a:t>
            </a:r>
          </a:p>
          <a:p>
            <a:r>
              <a:rPr lang="en-GB" dirty="0"/>
              <a:t>	When did you last fly this aircraft?</a:t>
            </a:r>
          </a:p>
          <a:p>
            <a:r>
              <a:rPr lang="en-GB" dirty="0"/>
              <a:t>	When did you last fly in these conditions?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3AD64576-0124-4DCF-99D0-60140EA6F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09DB64-42C8-4F60-862E-EB2AC7FD9BC8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3C4EC-5639-491C-ACF9-839F5FECFF24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EA208-5461-4A7E-802A-1CF2D99D8E9F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208A2-8179-4012-A9A0-24EB2CE2E950}"/>
              </a:ext>
            </a:extLst>
          </p:cNvPr>
          <p:cNvSpPr/>
          <p:nvPr/>
        </p:nvSpPr>
        <p:spPr>
          <a:xfrm>
            <a:off x="943135" y="1466850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Currency and Recency</a:t>
            </a:r>
          </a:p>
        </p:txBody>
      </p:sp>
    </p:spTree>
    <p:extLst>
      <p:ext uri="{BB962C8B-B14F-4D97-AF65-F5344CB8AC3E}">
        <p14:creationId xmlns:p14="http://schemas.microsoft.com/office/powerpoint/2010/main" val="222173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466850"/>
            <a:ext cx="10515600" cy="469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dirty="0">
                <a:solidFill>
                  <a:srgbClr val="FFC000"/>
                </a:solidFill>
              </a:rPr>
              <a:t>Plus a selection of the following depending on </a:t>
            </a:r>
          </a:p>
          <a:p>
            <a:pPr marL="0" indent="0">
              <a:buNone/>
            </a:pPr>
            <a:r>
              <a:rPr lang="en-GB" sz="3500" dirty="0">
                <a:solidFill>
                  <a:srgbClr val="FFC000"/>
                </a:solidFill>
              </a:rPr>
              <a:t>the type of flight and your experience: 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	Task Setting</a:t>
            </a:r>
          </a:p>
          <a:p>
            <a:r>
              <a:rPr lang="en-GB" dirty="0"/>
              <a:t>	Map Marking</a:t>
            </a:r>
          </a:p>
          <a:p>
            <a:r>
              <a:rPr lang="en-GB" dirty="0"/>
              <a:t>	Field availability</a:t>
            </a:r>
          </a:p>
          <a:p>
            <a:r>
              <a:rPr lang="en-GB" dirty="0"/>
              <a:t>	Length of the day</a:t>
            </a:r>
          </a:p>
          <a:p>
            <a:r>
              <a:rPr lang="en-GB" dirty="0"/>
              <a:t>	Duration of flight</a:t>
            </a:r>
          </a:p>
          <a:p>
            <a:r>
              <a:rPr lang="en-GB" dirty="0"/>
              <a:t>	Any restrictions</a:t>
            </a:r>
          </a:p>
          <a:p>
            <a:r>
              <a:rPr lang="en-GB" dirty="0"/>
              <a:t>	GPS/Computer set up</a:t>
            </a:r>
          </a:p>
          <a:p>
            <a:r>
              <a:rPr lang="en-GB" dirty="0"/>
              <a:t>	Aircraft (&amp; Trailer)</a:t>
            </a:r>
          </a:p>
          <a:p>
            <a:r>
              <a:rPr lang="en-GB" dirty="0"/>
              <a:t>	Personal kit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EC7E702-44E3-4C57-B758-70A51AC79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FB486A-1D40-4AED-8497-5DE4BB1E732E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AAD76-65AE-4EC1-87AF-A8F81FBF454C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20013-BD7C-470C-9354-0AE5BB1DEA8A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33131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808354"/>
            <a:ext cx="9467690" cy="349206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For the purposes of the remainder of this discussion we are going to assume we’re preparing for a cross country flight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So, I’m going to hand over to Julian to discuss some of his thoughts as an experienced cross country competition pilot relating to Cross Country flying from the Mynd, before I go in to more specific detail of the mechanics of the process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FDD4A29-B6C0-410D-9B9D-01D7C1177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757866-2A15-491F-B874-60AB1F3BF18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AAB95-9BF9-4C94-B54C-6F39A98A35FB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23F382-BFD3-4E0A-A177-DB1445196447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104101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6" y="2433234"/>
            <a:ext cx="9429427" cy="3603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b="1" dirty="0"/>
              <a:t>1	Met Office:</a:t>
            </a:r>
          </a:p>
          <a:p>
            <a:pPr marL="0" indent="0">
              <a:buNone/>
            </a:pPr>
            <a:r>
              <a:rPr lang="en-GB" dirty="0"/>
              <a:t>	General and aviation specific forecasts available for both medium term 	and short term, </a:t>
            </a:r>
            <a:r>
              <a:rPr lang="en-GB" b="1" dirty="0"/>
              <a:t>Forms 214 &amp; 215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2	Gliding Oriented websites: </a:t>
            </a:r>
          </a:p>
          <a:p>
            <a:r>
              <a:rPr lang="en-GB" dirty="0"/>
              <a:t>	Weather Jack &amp; Links, RASP, GSD Soundings, </a:t>
            </a:r>
            <a:r>
              <a:rPr lang="en-GB" dirty="0" err="1"/>
              <a:t>TopMeteo</a:t>
            </a:r>
            <a:r>
              <a:rPr lang="en-GB" dirty="0"/>
              <a:t>, </a:t>
            </a:r>
            <a:r>
              <a:rPr lang="en-GB" dirty="0" err="1"/>
              <a:t>SkySight</a:t>
            </a:r>
            <a:r>
              <a:rPr lang="en-GB" dirty="0"/>
              <a:t> etc.</a:t>
            </a:r>
          </a:p>
          <a:p>
            <a:r>
              <a:rPr lang="en-GB" dirty="0"/>
              <a:t>	What conditions are likely to prevail?</a:t>
            </a:r>
          </a:p>
          <a:p>
            <a:r>
              <a:rPr lang="en-GB" dirty="0"/>
              <a:t>	What is the likely window of suitable conditions?</a:t>
            </a:r>
          </a:p>
          <a:p>
            <a:r>
              <a:rPr lang="en-GB" dirty="0"/>
              <a:t>	What changes might take place during the day?</a:t>
            </a:r>
          </a:p>
          <a:p>
            <a:r>
              <a:rPr lang="en-GB" dirty="0"/>
              <a:t>	How might these affect our intended flight?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3FF8987-D94C-415F-B926-BA8BBFE2F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EF1D7-5434-4A30-9134-2C85D4747C5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441AE-E251-4F9F-B2F5-F60B3827E965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0F609-76AF-4FBB-9882-79AE5B0E167F}"/>
              </a:ext>
            </a:extLst>
          </p:cNvPr>
          <p:cNvSpPr/>
          <p:nvPr/>
        </p:nvSpPr>
        <p:spPr>
          <a:xfrm>
            <a:off x="910121" y="1427364"/>
            <a:ext cx="91772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What resources do we have available for weather forecasts?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9DAC5-5EC9-407B-8B68-195A5F244F5A}"/>
              </a:ext>
            </a:extLst>
          </p:cNvPr>
          <p:cNvSpPr/>
          <p:nvPr/>
        </p:nvSpPr>
        <p:spPr>
          <a:xfrm>
            <a:off x="919886" y="657923"/>
            <a:ext cx="884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- </a:t>
            </a:r>
            <a:r>
              <a:rPr lang="en-GB" sz="4400" dirty="0"/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130074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929539"/>
            <a:ext cx="9661834" cy="3731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Note:  the only ‘official’ source for NOTAM information is the </a:t>
            </a:r>
            <a:r>
              <a:rPr lang="en-GB" b="1" dirty="0">
                <a:solidFill>
                  <a:srgbClr val="FFC000"/>
                </a:solidFill>
              </a:rPr>
              <a:t>NATS AIS website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/>
              <a:t>Don’t forget to check the AIC’s for temporary restricted airspace.  These are listed in date order, often with a map depicting the area of the restriction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are a number of websites which present the NOTAM information in a more user-friendly manner. Sky Demon, Sky Demon Lite, Notam Plot and others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sz="3000" b="1" dirty="0">
                <a:solidFill>
                  <a:srgbClr val="FFC000"/>
                </a:solidFill>
              </a:rPr>
              <a:t>Be VERY careful using these peripheral sites.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FFC000"/>
                </a:solidFill>
              </a:rPr>
              <a:t>They don’t always have all the info you need !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B7BB5FFB-5D3E-45A7-8518-4F2CB827E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0AFBA0-FFA5-4233-B4E6-EEB449A835AE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C0F7E-5C93-4085-94E3-C07633B779B7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BC564-BF06-4D24-BDD7-8A63770D8C81}"/>
              </a:ext>
            </a:extLst>
          </p:cNvPr>
          <p:cNvSpPr/>
          <p:nvPr/>
        </p:nvSpPr>
        <p:spPr>
          <a:xfrm>
            <a:off x="919886" y="657923"/>
            <a:ext cx="884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- </a:t>
            </a:r>
            <a:r>
              <a:rPr lang="en-GB" sz="4400" dirty="0"/>
              <a:t>NOTAMS</a:t>
            </a:r>
          </a:p>
        </p:txBody>
      </p:sp>
    </p:spTree>
    <p:extLst>
      <p:ext uri="{BB962C8B-B14F-4D97-AF65-F5344CB8AC3E}">
        <p14:creationId xmlns:p14="http://schemas.microsoft.com/office/powerpoint/2010/main" val="182416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874041"/>
            <a:ext cx="9467690" cy="4014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C000"/>
                </a:solidFill>
              </a:rPr>
              <a:t>Note: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FFC000"/>
                </a:solidFill>
              </a:rPr>
              <a:t>Carrying a CAA 1/500,000 chart is a legal requirement.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	Is yours up-to-date ? 	If not – get a current one !</a:t>
            </a:r>
          </a:p>
          <a:p>
            <a:r>
              <a:rPr lang="en-GB" dirty="0"/>
              <a:t>	Mark on your (up to date) chart: </a:t>
            </a:r>
          </a:p>
          <a:p>
            <a:pPr marL="0" indent="0">
              <a:buNone/>
            </a:pPr>
            <a:r>
              <a:rPr lang="en-GB" dirty="0"/>
              <a:t>	1	All the NOTAMS for your likely area of operation</a:t>
            </a:r>
          </a:p>
          <a:p>
            <a:pPr marL="0" indent="0">
              <a:buNone/>
            </a:pPr>
            <a:r>
              <a:rPr lang="en-GB" dirty="0"/>
              <a:t>	2	The wind direction and strength at your likely operating altitude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287EE076-9519-4F9A-B176-1D0EBA2F5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BF6776-90D2-4E85-9862-F9C15CD60E02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09698-8670-473A-B4EA-1E579B74C187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31410-79F3-4D34-9EB9-F8998127610F}"/>
              </a:ext>
            </a:extLst>
          </p:cNvPr>
          <p:cNvSpPr/>
          <p:nvPr/>
        </p:nvSpPr>
        <p:spPr>
          <a:xfrm>
            <a:off x="919886" y="657923"/>
            <a:ext cx="884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- </a:t>
            </a:r>
            <a:r>
              <a:rPr lang="en-GB" sz="4400" dirty="0"/>
              <a:t>Airspace</a:t>
            </a:r>
          </a:p>
        </p:txBody>
      </p:sp>
    </p:spTree>
    <p:extLst>
      <p:ext uri="{BB962C8B-B14F-4D97-AF65-F5344CB8AC3E}">
        <p14:creationId xmlns:p14="http://schemas.microsoft.com/office/powerpoint/2010/main" val="111367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537161"/>
            <a:ext cx="9037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/>
              <a:t>Once you have the wind and NOTAMS marked on your chart, combined with the weather forecast, you have the basic info you need to set your task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you’re not a particularly experienced cross country pilot seek advice from an instructor or cross country coach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Don’t feel embarrassed or reluctant. We all had to learn sometime </a:t>
            </a:r>
          </a:p>
          <a:p>
            <a:pPr marL="0" indent="0">
              <a:buNone/>
            </a:pPr>
            <a:r>
              <a:rPr lang="en-GB" dirty="0"/>
              <a:t>They are there to help and advise – it’s their job!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7F7C27E-9B23-4047-9509-A52C8225B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E4042-A53E-4016-BE62-369C466DFF7A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B662C-86A2-4B02-811F-A62BF0A5A3B7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946B6-F3B3-435C-9D8A-F99CBF1D7B7E}"/>
              </a:ext>
            </a:extLst>
          </p:cNvPr>
          <p:cNvSpPr/>
          <p:nvPr/>
        </p:nvSpPr>
        <p:spPr>
          <a:xfrm>
            <a:off x="919886" y="657923"/>
            <a:ext cx="884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- Task Setting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7839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6" y="1551256"/>
            <a:ext cx="96344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Having decided your task, mark it on your chart  </a:t>
            </a:r>
            <a:r>
              <a:rPr lang="en-GB" dirty="0">
                <a:solidFill>
                  <a:srgbClr val="FFC000"/>
                </a:solidFill>
              </a:rPr>
              <a:t>Include:</a:t>
            </a:r>
          </a:p>
          <a:p>
            <a:r>
              <a:rPr lang="en-GB" dirty="0"/>
              <a:t>Clearly mark your waypoints</a:t>
            </a:r>
          </a:p>
          <a:p>
            <a:r>
              <a:rPr lang="en-GB" dirty="0"/>
              <a:t>Add track lines with arrows marking direction</a:t>
            </a:r>
          </a:p>
          <a:p>
            <a:r>
              <a:rPr lang="en-GB" dirty="0"/>
              <a:t>Wind Strength and direction</a:t>
            </a:r>
          </a:p>
          <a:p>
            <a:r>
              <a:rPr lang="en-GB" dirty="0"/>
              <a:t>Radio frequencies that you may need to use</a:t>
            </a:r>
          </a:p>
          <a:p>
            <a:r>
              <a:rPr lang="en-GB" dirty="0"/>
              <a:t>Highlight danger and restricted areas</a:t>
            </a:r>
          </a:p>
          <a:p>
            <a:r>
              <a:rPr lang="en-GB" dirty="0"/>
              <a:t>NOTAMS</a:t>
            </a:r>
          </a:p>
          <a:p>
            <a:r>
              <a:rPr lang="en-GB" dirty="0"/>
              <a:t>Anything else that may be useful like the local QNH pressure setting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EFBEA55-58BF-409B-97E2-0C00A6A93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1403E2-FAC3-4A62-B9AE-DAC0F195343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3C378-9906-4E3F-8845-82E4F79E725C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358142-8338-4915-A02C-710C29487E79}"/>
              </a:ext>
            </a:extLst>
          </p:cNvPr>
          <p:cNvSpPr/>
          <p:nvPr/>
        </p:nvSpPr>
        <p:spPr>
          <a:xfrm>
            <a:off x="919886" y="657923"/>
            <a:ext cx="884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– Map Marking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4319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1" y="2404616"/>
            <a:ext cx="8075593" cy="34712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5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5100" dirty="0"/>
              <a:t>Flight planning is the process we go through to: </a:t>
            </a:r>
          </a:p>
          <a:p>
            <a:pPr marL="0" indent="0">
              <a:buNone/>
            </a:pPr>
            <a:endParaRPr lang="en-GB" sz="5100" dirty="0"/>
          </a:p>
          <a:p>
            <a:r>
              <a:rPr lang="en-GB" sz="5100" dirty="0"/>
              <a:t>	Decide what flight we will attempt</a:t>
            </a:r>
          </a:p>
          <a:p>
            <a:pPr marL="0" indent="0">
              <a:buNone/>
            </a:pPr>
            <a:endParaRPr lang="en-GB" sz="5100" dirty="0"/>
          </a:p>
          <a:p>
            <a:r>
              <a:rPr lang="en-GB" sz="5100" dirty="0"/>
              <a:t>	Think about contingencies</a:t>
            </a:r>
          </a:p>
          <a:p>
            <a:pPr marL="0" indent="0">
              <a:buNone/>
            </a:pPr>
            <a:endParaRPr lang="en-GB" sz="5100" dirty="0"/>
          </a:p>
          <a:p>
            <a:r>
              <a:rPr lang="en-GB" sz="5100" dirty="0"/>
              <a:t>	Carry out all the necessary pre-flight preparation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32FB4-7E15-430A-9296-FCECD1917405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8DDFF-EFC2-442D-B44A-9AD72CB2B854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61932D-496E-4D68-95E0-76427744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88" y="1427364"/>
            <a:ext cx="5248439" cy="76944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What is it?</a:t>
            </a:r>
            <a:br>
              <a:rPr lang="en-GB" sz="36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GB" sz="3600" dirty="0">
                <a:latin typeface="Arial Black" panose="020B0A04020102020204" pitchFamily="34" charset="0"/>
              </a:rPr>
              <a:t>		</a:t>
            </a:r>
            <a:br>
              <a:rPr lang="en-GB" sz="3600" dirty="0">
                <a:latin typeface="Arial Black" panose="020B0A04020102020204" pitchFamily="34" charset="0"/>
              </a:rPr>
            </a:br>
            <a:br>
              <a:rPr lang="en-GB" sz="3600" dirty="0">
                <a:latin typeface="Arial Black" panose="020B0A04020102020204" pitchFamily="34" charset="0"/>
              </a:rPr>
            </a:b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C7D73-319E-414D-97AE-488D4B574200}"/>
              </a:ext>
            </a:extLst>
          </p:cNvPr>
          <p:cNvSpPr/>
          <p:nvPr/>
        </p:nvSpPr>
        <p:spPr>
          <a:xfrm>
            <a:off x="919886" y="657923"/>
            <a:ext cx="4860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0C1A82CD-52A6-466A-BF72-266951B36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235629"/>
            <a:ext cx="9432997" cy="5473520"/>
          </a:xfrm>
        </p:spPr>
        <p:txBody>
          <a:bodyPr>
            <a:normAutofit/>
          </a:bodyPr>
          <a:lstStyle/>
          <a:p>
            <a:r>
              <a:rPr lang="en-GB" dirty="0"/>
              <a:t>	What is the state of crops at the moment?</a:t>
            </a:r>
          </a:p>
          <a:p>
            <a:r>
              <a:rPr lang="en-GB" dirty="0"/>
              <a:t>  Where are you likely to find suitable land out fields?</a:t>
            </a:r>
            <a:endParaRPr lang="en-GB" sz="1100" dirty="0"/>
          </a:p>
          <a:p>
            <a:r>
              <a:rPr lang="en-GB" dirty="0"/>
              <a:t>	Are there any unlandable areas?</a:t>
            </a:r>
          </a:p>
          <a:p>
            <a:r>
              <a:rPr lang="en-GB" dirty="0"/>
              <a:t>	What are you going to do about them?</a:t>
            </a:r>
          </a:p>
          <a:p>
            <a:r>
              <a:rPr lang="en-GB" dirty="0"/>
              <a:t>	What’s the minimum height required to cross these areas?</a:t>
            </a:r>
          </a:p>
          <a:p>
            <a:r>
              <a:rPr lang="en-GB" dirty="0"/>
              <a:t>	Might you actually need to fly round them? </a:t>
            </a:r>
          </a:p>
          <a:p>
            <a:r>
              <a:rPr lang="en-GB" dirty="0"/>
              <a:t>	How long might that take?</a:t>
            </a:r>
          </a:p>
          <a:p>
            <a:r>
              <a:rPr lang="en-GB" dirty="0"/>
              <a:t>	How does that affect your planned course and any risk of 	airspace/NOTAM infringement?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CD4D68E-F617-4675-A475-11B9647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14C648-F01C-4906-B390-9EFBD8980C13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05067-D5FC-4821-B596-4DF512EAAA7D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34040-BB43-41BC-9867-1FE56B3A517E}"/>
              </a:ext>
            </a:extLst>
          </p:cNvPr>
          <p:cNvSpPr/>
          <p:nvPr/>
        </p:nvSpPr>
        <p:spPr>
          <a:xfrm>
            <a:off x="919885" y="657923"/>
            <a:ext cx="9115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– Field Availability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6B788-49CE-4B9D-91E3-86AAF1187AA6}"/>
              </a:ext>
            </a:extLst>
          </p:cNvPr>
          <p:cNvSpPr/>
          <p:nvPr/>
        </p:nvSpPr>
        <p:spPr>
          <a:xfrm>
            <a:off x="977828" y="1539109"/>
            <a:ext cx="6462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Considering your planned task: </a:t>
            </a:r>
          </a:p>
        </p:txBody>
      </p:sp>
    </p:spTree>
    <p:extLst>
      <p:ext uri="{BB962C8B-B14F-4D97-AF65-F5344CB8AC3E}">
        <p14:creationId xmlns:p14="http://schemas.microsoft.com/office/powerpoint/2010/main" val="1238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4" y="1929538"/>
            <a:ext cx="9239251" cy="3673797"/>
          </a:xfrm>
        </p:spPr>
        <p:txBody>
          <a:bodyPr>
            <a:normAutofit/>
          </a:bodyPr>
          <a:lstStyle/>
          <a:p>
            <a:r>
              <a:rPr lang="en-GB" dirty="0"/>
              <a:t>	At what time are the conditions likely to become reliably soarable? </a:t>
            </a:r>
            <a:endParaRPr lang="en-GB" sz="1300" dirty="0"/>
          </a:p>
          <a:p>
            <a:r>
              <a:rPr lang="en-GB" dirty="0"/>
              <a:t>	At what time is it likely to cut off?</a:t>
            </a:r>
            <a:r>
              <a:rPr lang="en-GB" sz="1200" dirty="0"/>
              <a:t>	</a:t>
            </a:r>
          </a:p>
          <a:p>
            <a:r>
              <a:rPr lang="en-GB" dirty="0"/>
              <a:t>	How much time does that give you?</a:t>
            </a:r>
          </a:p>
          <a:p>
            <a:r>
              <a:rPr lang="en-GB" dirty="0"/>
              <a:t>	What speed do you realistically expect to achieve?	</a:t>
            </a:r>
          </a:p>
          <a:p>
            <a:r>
              <a:rPr lang="en-GB" dirty="0"/>
              <a:t>  How fast will you need to fly to complete your planned task ?</a:t>
            </a:r>
            <a:endParaRPr lang="en-GB" sz="1500" dirty="0"/>
          </a:p>
          <a:p>
            <a:r>
              <a:rPr lang="en-GB" dirty="0"/>
              <a:t>	Is that realistic? </a:t>
            </a:r>
          </a:p>
          <a:p>
            <a:r>
              <a:rPr lang="en-GB" dirty="0"/>
              <a:t>	What will be your launch trigger?	</a:t>
            </a: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D4FA684-BFF6-4798-8F07-D928F0210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A1EDD7-1D00-4D01-972F-B808DC81BF16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A5017-1F58-457C-BBDE-028409614CB5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83E8A-6499-4FD8-9F04-30E22C1FF346}"/>
              </a:ext>
            </a:extLst>
          </p:cNvPr>
          <p:cNvSpPr/>
          <p:nvPr/>
        </p:nvSpPr>
        <p:spPr>
          <a:xfrm>
            <a:off x="919885" y="657923"/>
            <a:ext cx="949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– Length of day</a:t>
            </a:r>
          </a:p>
        </p:txBody>
      </p:sp>
    </p:spTree>
    <p:extLst>
      <p:ext uri="{BB962C8B-B14F-4D97-AF65-F5344CB8AC3E}">
        <p14:creationId xmlns:p14="http://schemas.microsoft.com/office/powerpoint/2010/main" val="305196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5" y="1466850"/>
            <a:ext cx="9285749" cy="3968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Given how long you’re planning to be airborne what do you need in terms of hydration and food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Remember: </a:t>
            </a:r>
          </a:p>
          <a:p>
            <a:r>
              <a:rPr lang="en-GB" dirty="0"/>
              <a:t>Recent studies show that being dehydrated degrades your decision making performance as much as being intoxicated !</a:t>
            </a:r>
          </a:p>
          <a:p>
            <a:r>
              <a:rPr lang="en-GB" dirty="0"/>
              <a:t>Low blood sugar leads to poor decision making</a:t>
            </a:r>
          </a:p>
          <a:p>
            <a:r>
              <a:rPr lang="en-GB" dirty="0"/>
              <a:t>Will you need ‘comfort’ equipment?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6CFB6A0-E602-40B2-8A23-EB33A3E44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A5A50-C054-473B-B1E9-A6A2F6F57C3D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F3411-E2F0-4F79-BF85-622B8C2097DB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E22F9-7FC5-4C5F-AB31-015F6E5A79F1}"/>
              </a:ext>
            </a:extLst>
          </p:cNvPr>
          <p:cNvSpPr/>
          <p:nvPr/>
        </p:nvSpPr>
        <p:spPr>
          <a:xfrm>
            <a:off x="919885" y="657923"/>
            <a:ext cx="949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 – Duration of Flight</a:t>
            </a:r>
          </a:p>
        </p:txBody>
      </p:sp>
    </p:spTree>
    <p:extLst>
      <p:ext uri="{BB962C8B-B14F-4D97-AF65-F5344CB8AC3E}">
        <p14:creationId xmlns:p14="http://schemas.microsoft.com/office/powerpoint/2010/main" val="31973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6" y="2299965"/>
            <a:ext cx="8231862" cy="3900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Silver Distance cross country: </a:t>
            </a:r>
          </a:p>
          <a:p>
            <a:r>
              <a:rPr lang="en-GB" dirty="0"/>
              <a:t>Check the latest rules for the definition of the task and the 1% rule </a:t>
            </a:r>
          </a:p>
          <a:p>
            <a:r>
              <a:rPr lang="en-GB" dirty="0"/>
              <a:t>What data recording kit do you need?</a:t>
            </a:r>
          </a:p>
          <a:p>
            <a:r>
              <a:rPr lang="en-GB" dirty="0"/>
              <a:t>Do you have a backup logger?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competitions: </a:t>
            </a:r>
          </a:p>
          <a:p>
            <a:r>
              <a:rPr lang="en-GB" dirty="0"/>
              <a:t>Do you have the right task set in your navigation equipment (there may be several options)?</a:t>
            </a:r>
          </a:p>
          <a:p>
            <a:r>
              <a:rPr lang="en-GB" dirty="0"/>
              <a:t>When does the start gate open?</a:t>
            </a:r>
          </a:p>
          <a:p>
            <a:r>
              <a:rPr lang="en-GB" dirty="0"/>
              <a:t>What is the maximum start height?</a:t>
            </a:r>
          </a:p>
          <a:p>
            <a:r>
              <a:rPr lang="en-GB" dirty="0"/>
              <a:t>Assigned Area Tasks (AAT’s) are time bound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26DA270-F539-4AF2-A822-8A7C56743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E07D3-DE3C-45B6-A731-ACA4E41310C2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167B0-8CF9-4A22-AC30-083946823FE4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20EA0-90E4-43BF-88BB-627FB024A32A}"/>
              </a:ext>
            </a:extLst>
          </p:cNvPr>
          <p:cNvSpPr/>
          <p:nvPr/>
        </p:nvSpPr>
        <p:spPr>
          <a:xfrm>
            <a:off x="919885" y="657923"/>
            <a:ext cx="949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91BBF-E724-4411-8BC6-F17F58B8EC8D}"/>
              </a:ext>
            </a:extLst>
          </p:cNvPr>
          <p:cNvSpPr/>
          <p:nvPr/>
        </p:nvSpPr>
        <p:spPr>
          <a:xfrm>
            <a:off x="943135" y="1571277"/>
            <a:ext cx="6165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What restrictions might apply?</a:t>
            </a:r>
          </a:p>
        </p:txBody>
      </p:sp>
    </p:spTree>
    <p:extLst>
      <p:ext uri="{BB962C8B-B14F-4D97-AF65-F5344CB8AC3E}">
        <p14:creationId xmlns:p14="http://schemas.microsoft.com/office/powerpoint/2010/main" val="240399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427364"/>
            <a:ext cx="9301245" cy="4657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Map Review</a:t>
            </a:r>
          </a:p>
          <a:p>
            <a:pPr marL="0" indent="0">
              <a:buNone/>
            </a:pPr>
            <a:r>
              <a:rPr lang="en-GB" dirty="0"/>
              <a:t>Having thought through all these factors, go back to your map and add whatever information you think might aid navigation and/or reduce your workload, without it becoming confusing or too cluttered</a:t>
            </a:r>
          </a:p>
          <a:p>
            <a:pPr marL="0" indent="0">
              <a:buNone/>
            </a:pPr>
            <a:r>
              <a:rPr lang="en-GB" dirty="0"/>
              <a:t>Things to consider: </a:t>
            </a:r>
          </a:p>
          <a:p>
            <a:r>
              <a:rPr lang="en-GB" dirty="0"/>
              <a:t>	Magnetic compass headings for each leg</a:t>
            </a:r>
          </a:p>
          <a:p>
            <a:r>
              <a:rPr lang="en-GB" dirty="0"/>
              <a:t>	Airspace boundaries and heights</a:t>
            </a:r>
          </a:p>
          <a:p>
            <a:r>
              <a:rPr lang="en-GB" dirty="0"/>
              <a:t>	Distance to run markers</a:t>
            </a:r>
          </a:p>
          <a:p>
            <a:r>
              <a:rPr lang="en-GB" dirty="0"/>
              <a:t>	Minimum Heights </a:t>
            </a:r>
          </a:p>
          <a:p>
            <a:r>
              <a:rPr lang="en-GB" dirty="0"/>
              <a:t>	Radio frequencies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0C48C658-DF80-420E-A60C-B2EE4875A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32BABD-075E-4060-9DD6-3199D1126F4A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94EA7-3E0C-4BCE-B1F1-EC251CF74A56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16A95F-B7D9-4DBA-B72D-432B85BFB5A2}"/>
              </a:ext>
            </a:extLst>
          </p:cNvPr>
          <p:cNvSpPr/>
          <p:nvPr/>
        </p:nvSpPr>
        <p:spPr>
          <a:xfrm>
            <a:off x="919885" y="657923"/>
            <a:ext cx="4419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375760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6" y="1427364"/>
            <a:ext cx="1242126" cy="610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FFC000"/>
                </a:solidFill>
              </a:rPr>
              <a:t>GPS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>
              <a:latin typeface="Arial Black" pitchFamily="34" charset="0"/>
            </a:endParaRPr>
          </a:p>
        </p:txBody>
      </p:sp>
      <p:pic>
        <p:nvPicPr>
          <p:cNvPr id="4" name="Picture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1D9E4BA-F0CB-4DEF-8034-EEE2D564C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E447D9-65D0-4734-B547-84708C5969F4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9537B-5B7C-468C-A776-F7A2D3DE7CC2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9DC61-DEAF-4D0C-8A6E-F70648B1D344}"/>
              </a:ext>
            </a:extLst>
          </p:cNvPr>
          <p:cNvSpPr/>
          <p:nvPr/>
        </p:nvSpPr>
        <p:spPr>
          <a:xfrm>
            <a:off x="919885" y="657923"/>
            <a:ext cx="421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DD244-6CCE-4E9B-8F7F-391F926D1917}"/>
              </a:ext>
            </a:extLst>
          </p:cNvPr>
          <p:cNvSpPr txBox="1"/>
          <p:nvPr/>
        </p:nvSpPr>
        <p:spPr>
          <a:xfrm>
            <a:off x="935383" y="2169763"/>
            <a:ext cx="7456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With the increasing complexity of modern airspace you are ‘</a:t>
            </a:r>
            <a:r>
              <a:rPr lang="en-US" dirty="0">
                <a:solidFill>
                  <a:srgbClr val="FFC000"/>
                </a:solidFill>
              </a:rPr>
              <a:t>strongly recommended</a:t>
            </a:r>
            <a:r>
              <a:rPr lang="en-US" dirty="0"/>
              <a:t>’ to use a moving map GPS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Modern gliding GPS systems are more than just a navigation device.  They are a complete “Gliding Computer” and provide vital information to assist you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 fully conversant with your system on the ground before you try to use it in the air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Having decided your task – load it in your GPS system and any onboard devices, like an electronic </a:t>
            </a:r>
            <a:r>
              <a:rPr lang="en-US" dirty="0" err="1"/>
              <a:t>vario</a:t>
            </a:r>
            <a:r>
              <a:rPr lang="en-US" dirty="0"/>
              <a:t>, that provide navigation information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179586"/>
            <a:ext cx="9723863" cy="5653826"/>
          </a:xfrm>
        </p:spPr>
        <p:txBody>
          <a:bodyPr>
            <a:normAutofit/>
          </a:bodyPr>
          <a:lstStyle/>
          <a:p>
            <a:r>
              <a:rPr lang="en-GB" dirty="0"/>
              <a:t>	Check aircraft within ARC/Annual validity</a:t>
            </a:r>
          </a:p>
          <a:p>
            <a:r>
              <a:rPr lang="en-GB" dirty="0"/>
              <a:t>	Check insurance and ARC documents aboard</a:t>
            </a:r>
          </a:p>
          <a:p>
            <a:r>
              <a:rPr lang="en-GB" dirty="0"/>
              <a:t>	Check correctly rigged and carry out DI</a:t>
            </a:r>
          </a:p>
          <a:p>
            <a:r>
              <a:rPr lang="en-GB" dirty="0"/>
              <a:t>	Derigging kit</a:t>
            </a:r>
          </a:p>
          <a:p>
            <a:r>
              <a:rPr lang="en-GB" dirty="0"/>
              <a:t>	Ensure battery(ies) charged and correctly fitted/secured</a:t>
            </a:r>
          </a:p>
          <a:p>
            <a:r>
              <a:rPr lang="en-GB" dirty="0"/>
              <a:t>	Parachute – check condition and in date</a:t>
            </a:r>
          </a:p>
          <a:p>
            <a:r>
              <a:rPr lang="en-GB" dirty="0"/>
              <a:t>	Clean Canopy</a:t>
            </a:r>
          </a:p>
          <a:p>
            <a:r>
              <a:rPr lang="en-GB" dirty="0"/>
              <a:t>	Arrange cockpit ergonomics</a:t>
            </a:r>
          </a:p>
          <a:p>
            <a:r>
              <a:rPr lang="en-GB" dirty="0"/>
              <a:t>	Ensure GPS and/or other aids are up-to-date, secure and easily reached</a:t>
            </a:r>
          </a:p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	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E31DF83A-8C7B-43F7-8408-547AB4406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D32DB-859F-4A97-A60C-0C28D0480F8D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B2D0F-8B0A-4F86-B56C-ADD7331CD916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D90AC-0277-4A8F-8B12-8A0D55CD880B}"/>
              </a:ext>
            </a:extLst>
          </p:cNvPr>
          <p:cNvSpPr/>
          <p:nvPr/>
        </p:nvSpPr>
        <p:spPr>
          <a:xfrm>
            <a:off x="919885" y="657923"/>
            <a:ext cx="421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96D0F-8194-489D-AF0A-3FC1B47D1A10}"/>
              </a:ext>
            </a:extLst>
          </p:cNvPr>
          <p:cNvSpPr/>
          <p:nvPr/>
        </p:nvSpPr>
        <p:spPr>
          <a:xfrm>
            <a:off x="943135" y="1438114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Aircraft</a:t>
            </a:r>
          </a:p>
        </p:txBody>
      </p:sp>
    </p:spTree>
    <p:extLst>
      <p:ext uri="{BB962C8B-B14F-4D97-AF65-F5344CB8AC3E}">
        <p14:creationId xmlns:p14="http://schemas.microsoft.com/office/powerpoint/2010/main" val="157176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151970"/>
            <a:ext cx="9572625" cy="4143324"/>
          </a:xfrm>
        </p:spPr>
        <p:txBody>
          <a:bodyPr>
            <a:normAutofit fontScale="62500" lnSpcReduction="20000"/>
          </a:bodyPr>
          <a:lstStyle/>
          <a:p>
            <a:r>
              <a:rPr lang="en-GB" sz="3000" dirty="0"/>
              <a:t>  Who is your retrieve crew?</a:t>
            </a:r>
          </a:p>
          <a:p>
            <a:r>
              <a:rPr lang="en-GB" sz="3000" dirty="0"/>
              <a:t>	What vehicle will they be using? </a:t>
            </a:r>
          </a:p>
          <a:p>
            <a:r>
              <a:rPr lang="en-GB" sz="3000" dirty="0"/>
              <a:t>  If it’s yours is it properly insured for them to drive?</a:t>
            </a:r>
          </a:p>
          <a:p>
            <a:r>
              <a:rPr lang="en-GB" sz="3000" dirty="0"/>
              <a:t>	Overall condition of trailer?</a:t>
            </a:r>
          </a:p>
          <a:p>
            <a:r>
              <a:rPr lang="en-GB" sz="3000" dirty="0"/>
              <a:t>	All lights working correctly?</a:t>
            </a:r>
          </a:p>
          <a:p>
            <a:r>
              <a:rPr lang="en-GB" sz="3000" dirty="0"/>
              <a:t>	Tow hitch locks correctly?</a:t>
            </a:r>
          </a:p>
          <a:p>
            <a:r>
              <a:rPr lang="en-GB" sz="3000" dirty="0"/>
              <a:t>	Break away cable?</a:t>
            </a:r>
          </a:p>
          <a:p>
            <a:r>
              <a:rPr lang="en-GB" sz="3000" dirty="0"/>
              <a:t>	Tyres Legal? Tread depth, cuts, splits or bulges, tyre pressures. </a:t>
            </a:r>
          </a:p>
          <a:p>
            <a:r>
              <a:rPr lang="en-GB" sz="3000" dirty="0"/>
              <a:t>  Spare wheel, wheel brace?</a:t>
            </a:r>
          </a:p>
          <a:p>
            <a:r>
              <a:rPr lang="en-GB" sz="3000" dirty="0"/>
              <a:t>	Ancillary equipment, dollies, trestles etc.?</a:t>
            </a:r>
          </a:p>
          <a:p>
            <a:r>
              <a:rPr lang="en-GB" sz="3000" dirty="0"/>
              <a:t>	Glider securing equipment?</a:t>
            </a:r>
            <a:r>
              <a:rPr lang="en-GB" dirty="0"/>
              <a:t>	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20C9D6D-F8A8-450E-AAEB-C14992F8D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1E68C-019A-4D40-AC2D-66809FC33901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37E8F-2ACA-4448-856F-93C5EFA078AF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BFAE6B-3409-4C12-A2C1-CC28A38F0DEA}"/>
              </a:ext>
            </a:extLst>
          </p:cNvPr>
          <p:cNvSpPr/>
          <p:nvPr/>
        </p:nvSpPr>
        <p:spPr>
          <a:xfrm>
            <a:off x="919885" y="657923"/>
            <a:ext cx="421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9300B-AD32-458C-90BC-2BBF6F371B65}"/>
              </a:ext>
            </a:extLst>
          </p:cNvPr>
          <p:cNvSpPr/>
          <p:nvPr/>
        </p:nvSpPr>
        <p:spPr>
          <a:xfrm>
            <a:off x="943135" y="1438114"/>
            <a:ext cx="460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Land out contingency</a:t>
            </a:r>
          </a:p>
        </p:txBody>
      </p:sp>
    </p:spTree>
    <p:extLst>
      <p:ext uri="{BB962C8B-B14F-4D97-AF65-F5344CB8AC3E}">
        <p14:creationId xmlns:p14="http://schemas.microsoft.com/office/powerpoint/2010/main" val="294890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022890"/>
            <a:ext cx="9332884" cy="3928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There is an almost never-ending list of possible “stuff” you might want to have along  </a:t>
            </a:r>
          </a:p>
          <a:p>
            <a:pPr marL="0" indent="0">
              <a:buNone/>
            </a:pPr>
            <a:r>
              <a:rPr lang="en-GB" dirty="0"/>
              <a:t>For example:	</a:t>
            </a:r>
          </a:p>
          <a:p>
            <a:r>
              <a:rPr lang="en-GB" dirty="0"/>
              <a:t>		Sun hat (without a peak)</a:t>
            </a:r>
          </a:p>
          <a:p>
            <a:r>
              <a:rPr lang="en-GB" dirty="0"/>
              <a:t>		Sun glasses</a:t>
            </a:r>
          </a:p>
          <a:p>
            <a:r>
              <a:rPr lang="en-GB" dirty="0"/>
              <a:t>		Water &amp; Food</a:t>
            </a:r>
          </a:p>
          <a:p>
            <a:r>
              <a:rPr lang="en-GB" dirty="0"/>
              <a:t>		Sun Cream</a:t>
            </a:r>
          </a:p>
          <a:p>
            <a:r>
              <a:rPr lang="en-GB" dirty="0"/>
              <a:t>		GPS – are the batteries OK? Is the task loaded?</a:t>
            </a:r>
          </a:p>
          <a:p>
            <a:r>
              <a:rPr lang="en-GB" dirty="0"/>
              <a:t>		Mobile phone – Charged? Turned Off?</a:t>
            </a:r>
          </a:p>
          <a:p>
            <a:r>
              <a:rPr lang="en-GB" dirty="0"/>
              <a:t>		Land out clothing (&amp; book)</a:t>
            </a:r>
          </a:p>
          <a:p>
            <a:r>
              <a:rPr lang="en-GB" dirty="0"/>
              <a:t>		Money and Credit Card(s)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3E82F02F-2CBD-4131-9218-023C3121B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67D764-1D9F-4628-8A59-E72DBD29C766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463D2-28E9-4CEB-A290-A9AB99373CC5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486D32-84B4-43FD-AFAC-BDB2511318F3}"/>
              </a:ext>
            </a:extLst>
          </p:cNvPr>
          <p:cNvSpPr/>
          <p:nvPr/>
        </p:nvSpPr>
        <p:spPr>
          <a:xfrm>
            <a:off x="919885" y="657923"/>
            <a:ext cx="421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347B4-1F38-42FB-BF79-83049A0E07F0}"/>
              </a:ext>
            </a:extLst>
          </p:cNvPr>
          <p:cNvSpPr/>
          <p:nvPr/>
        </p:nvSpPr>
        <p:spPr>
          <a:xfrm>
            <a:off x="943135" y="143811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Personal Kit</a:t>
            </a:r>
          </a:p>
        </p:txBody>
      </p:sp>
    </p:spTree>
    <p:extLst>
      <p:ext uri="{BB962C8B-B14F-4D97-AF65-F5344CB8AC3E}">
        <p14:creationId xmlns:p14="http://schemas.microsoft.com/office/powerpoint/2010/main" val="150142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105433"/>
            <a:ext cx="6841211" cy="36338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Having made your plan – go fly it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0" y="2539252"/>
            <a:ext cx="4176690" cy="2904504"/>
          </a:xfrm>
          <a:prstGeom prst="rect">
            <a:avLst/>
          </a:prstGeom>
        </p:spPr>
      </p:pic>
      <p:pic>
        <p:nvPicPr>
          <p:cNvPr id="6" name="Picture 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3230777-DE03-4357-B53B-BAF9F89CC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9D7CE2-A6A8-4D59-9A99-99BCBF1AAC33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AD008-10A6-4A81-8C3E-531084B21817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7FCF1-7F17-41E9-A821-C0AB7FC28E1A}"/>
              </a:ext>
            </a:extLst>
          </p:cNvPr>
          <p:cNvSpPr/>
          <p:nvPr/>
        </p:nvSpPr>
        <p:spPr>
          <a:xfrm>
            <a:off x="919885" y="657923"/>
            <a:ext cx="421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D7454-590F-42DB-8E02-AE05571D636D}"/>
              </a:ext>
            </a:extLst>
          </p:cNvPr>
          <p:cNvSpPr/>
          <p:nvPr/>
        </p:nvSpPr>
        <p:spPr>
          <a:xfrm>
            <a:off x="943135" y="1408015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And finally:</a:t>
            </a:r>
          </a:p>
        </p:txBody>
      </p:sp>
    </p:spTree>
    <p:extLst>
      <p:ext uri="{BB962C8B-B14F-4D97-AF65-F5344CB8AC3E}">
        <p14:creationId xmlns:p14="http://schemas.microsoft.com/office/powerpoint/2010/main" val="247643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6" y="1668385"/>
            <a:ext cx="8805298" cy="4531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dirty="0">
                <a:solidFill>
                  <a:srgbClr val="FFC000"/>
                </a:solidFill>
              </a:rPr>
              <a:t>Why do we make a Flight Plan?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Analysis of flying accidents shows that the most common factor is </a:t>
            </a:r>
          </a:p>
          <a:p>
            <a:pPr marL="0" indent="0">
              <a:buNone/>
            </a:pPr>
            <a:r>
              <a:rPr lang="en-GB" b="1" dirty="0"/>
              <a:t>     Human Performance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When we’re overloaded we make poor decisions i.e. MISTAKES, or 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Sometimes we FREEZE and don’t decide anything – leading to further problems/pressures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Therefore, the objective in making a plan is to enhance safety by avoiding overload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3D68D-6999-499F-8258-FD7E379124E9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0E619-5781-4750-8291-0D7119A3DAEE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938D56-75EB-48C0-8BB5-2A553876D34A}"/>
              </a:ext>
            </a:extLst>
          </p:cNvPr>
          <p:cNvSpPr/>
          <p:nvPr/>
        </p:nvSpPr>
        <p:spPr>
          <a:xfrm>
            <a:off x="919886" y="657923"/>
            <a:ext cx="4860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D333A01-F82A-42AD-9C99-F4819ECDF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4" y="677219"/>
            <a:ext cx="4434777" cy="833641"/>
          </a:xfrm>
        </p:spPr>
        <p:txBody>
          <a:bodyPr/>
          <a:lstStyle/>
          <a:p>
            <a:r>
              <a:rPr lang="en-GB" sz="4400" dirty="0"/>
              <a:t>Flight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945" y="3068665"/>
            <a:ext cx="6662980" cy="2293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8000" dirty="0"/>
              <a:t>Have Fun!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/>
              <a:t>and remember: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3000" dirty="0">
                <a:solidFill>
                  <a:srgbClr val="FFC000"/>
                </a:solidFill>
              </a:rPr>
              <a:t>Safe flying is no accident!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BB2E98AD-3535-43DD-A484-EE1250D51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128A4-6F8F-47F4-BA45-DB3146AB0A37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63290-D0B5-4D0D-852F-DBBF16165B6B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8A404-494C-4F33-9301-93EDE042D03E}"/>
              </a:ext>
            </a:extLst>
          </p:cNvPr>
          <p:cNvSpPr/>
          <p:nvPr/>
        </p:nvSpPr>
        <p:spPr>
          <a:xfrm>
            <a:off x="943134" y="1570517"/>
            <a:ext cx="291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j-lt"/>
              </a:rPr>
              <a:t>Finally, Finally:</a:t>
            </a:r>
          </a:p>
        </p:txBody>
      </p:sp>
    </p:spTree>
    <p:extLst>
      <p:ext uri="{BB962C8B-B14F-4D97-AF65-F5344CB8AC3E}">
        <p14:creationId xmlns:p14="http://schemas.microsoft.com/office/powerpoint/2010/main" val="75206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401040"/>
            <a:ext cx="8890540" cy="694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What sort of flight needs a flight plan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5665" r="440" b="7132"/>
          <a:stretch/>
        </p:blipFill>
        <p:spPr>
          <a:xfrm>
            <a:off x="1056394" y="2095591"/>
            <a:ext cx="7459925" cy="3776485"/>
          </a:xfrm>
          <a:prstGeom prst="rect">
            <a:avLst/>
          </a:prstGeom>
        </p:spPr>
      </p:pic>
      <p:pic>
        <p:nvPicPr>
          <p:cNvPr id="6" name="Picture 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B1CCADC-5284-460B-8696-18A948DC9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2098DC-4C52-4715-A07E-A9520A0D045F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667E0-8FC6-4B37-85D9-E7447C6036DE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128-9A16-4A00-8EFA-C7D60C2286A8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405436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113"/>
            <a:ext cx="5257800" cy="21079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		</a:t>
            </a:r>
            <a:r>
              <a:rPr lang="en-GB" sz="3200" dirty="0"/>
              <a:t>Instructional Flights </a:t>
            </a:r>
          </a:p>
          <a:p>
            <a:pPr marL="0" indent="0">
              <a:buNone/>
            </a:pPr>
            <a:r>
              <a:rPr lang="en-GB" sz="3200" dirty="0"/>
              <a:t>		Aerobatic Flights </a:t>
            </a:r>
          </a:p>
          <a:p>
            <a:pPr marL="0" indent="0">
              <a:buNone/>
            </a:pPr>
            <a:r>
              <a:rPr lang="en-GB" sz="3200" dirty="0"/>
              <a:t>		Local Soaring Flights </a:t>
            </a:r>
          </a:p>
          <a:p>
            <a:pPr marL="0" indent="0">
              <a:buNone/>
            </a:pPr>
            <a:r>
              <a:rPr lang="en-GB" sz="3200" dirty="0"/>
              <a:t>		Cross Country Flights  </a:t>
            </a:r>
          </a:p>
        </p:txBody>
      </p:sp>
      <p:pic>
        <p:nvPicPr>
          <p:cNvPr id="6" name="Picture 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1E56863-FC36-4AF1-AC1C-C365535F2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F321DF-A582-47D6-95D9-FE7C87F4829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B6889-2991-400C-9E47-363F9346915F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E307E4-7DDC-42B6-AC3D-9BB1757C3D5B}"/>
              </a:ext>
            </a:extLst>
          </p:cNvPr>
          <p:cNvSpPr txBox="1">
            <a:spLocks/>
          </p:cNvSpPr>
          <p:nvPr/>
        </p:nvSpPr>
        <p:spPr>
          <a:xfrm>
            <a:off x="943135" y="1401040"/>
            <a:ext cx="8890540" cy="694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3600" dirty="0">
                <a:solidFill>
                  <a:srgbClr val="FFC000"/>
                </a:solidFill>
              </a:rPr>
              <a:t>What sort of flight needs a flight plan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90EA63-ABA9-49CD-8532-2FACF60FF421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05868-5B85-4694-B228-1194E1919C55}"/>
              </a:ext>
            </a:extLst>
          </p:cNvPr>
          <p:cNvSpPr txBox="1"/>
          <p:nvPr/>
        </p:nvSpPr>
        <p:spPr>
          <a:xfrm>
            <a:off x="5494148" y="2981258"/>
            <a:ext cx="1751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C000"/>
                </a:solidFill>
              </a:rPr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48D68B-2C68-4E01-90A9-2CA8ACA78EA8}"/>
              </a:ext>
            </a:extLst>
          </p:cNvPr>
          <p:cNvCxnSpPr>
            <a:cxnSpLocks/>
          </p:cNvCxnSpPr>
          <p:nvPr/>
        </p:nvCxnSpPr>
        <p:spPr>
          <a:xfrm>
            <a:off x="5078471" y="3148344"/>
            <a:ext cx="500919" cy="2806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B14FCB-3E4D-446A-9319-EE267F79AA27}"/>
              </a:ext>
            </a:extLst>
          </p:cNvPr>
          <p:cNvCxnSpPr>
            <a:cxnSpLocks/>
          </p:cNvCxnSpPr>
          <p:nvPr/>
        </p:nvCxnSpPr>
        <p:spPr>
          <a:xfrm>
            <a:off x="5078471" y="3564610"/>
            <a:ext cx="500919" cy="998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76439B-CA39-42B8-A401-E3B395CDFF4B}"/>
              </a:ext>
            </a:extLst>
          </p:cNvPr>
          <p:cNvCxnSpPr>
            <a:cxnSpLocks/>
          </p:cNvCxnSpPr>
          <p:nvPr/>
        </p:nvCxnSpPr>
        <p:spPr>
          <a:xfrm flipV="1">
            <a:off x="5078471" y="3879454"/>
            <a:ext cx="494269" cy="926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4543E6-2BC8-4001-8CCC-1EA5EB5A276F}"/>
              </a:ext>
            </a:extLst>
          </p:cNvPr>
          <p:cNvCxnSpPr>
            <a:cxnSpLocks/>
          </p:cNvCxnSpPr>
          <p:nvPr/>
        </p:nvCxnSpPr>
        <p:spPr>
          <a:xfrm flipV="1">
            <a:off x="5078471" y="4160522"/>
            <a:ext cx="500919" cy="297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0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2348746"/>
            <a:ext cx="10515600" cy="3680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.</a:t>
            </a:r>
          </a:p>
          <a:p>
            <a:r>
              <a:rPr lang="en-GB" sz="2400" dirty="0"/>
              <a:t>Whatever we’re intending to do, we must have a plan </a:t>
            </a:r>
          </a:p>
          <a:p>
            <a:pPr marL="0" indent="0">
              <a:buNone/>
            </a:pPr>
            <a:r>
              <a:rPr lang="en-GB" sz="2400" b="1" dirty="0"/>
              <a:t>    AND CONTINGENCIES</a:t>
            </a:r>
            <a:r>
              <a:rPr lang="en-GB" sz="2400" dirty="0"/>
              <a:t> organised </a:t>
            </a:r>
            <a:r>
              <a:rPr lang="en-GB" sz="2400" b="1" dirty="0"/>
              <a:t>BEFORE</a:t>
            </a:r>
            <a:r>
              <a:rPr lang="en-GB" sz="2400" dirty="0"/>
              <a:t> we launch</a:t>
            </a:r>
          </a:p>
          <a:p>
            <a:r>
              <a:rPr lang="en-GB" sz="2400" dirty="0"/>
              <a:t>Our time airborne is precious we do not want to waste it </a:t>
            </a:r>
          </a:p>
          <a:p>
            <a:pPr marL="0" indent="0">
              <a:buNone/>
            </a:pPr>
            <a:r>
              <a:rPr lang="en-GB" sz="2400" dirty="0"/>
              <a:t>    trying to decide what to do next, probably under pressure </a:t>
            </a:r>
          </a:p>
          <a:p>
            <a:pPr marL="0" indent="0">
              <a:buNone/>
            </a:pPr>
            <a:r>
              <a:rPr lang="en-GB" sz="2400" dirty="0"/>
              <a:t>    when we are more likely to make errors</a:t>
            </a:r>
          </a:p>
          <a:p>
            <a:r>
              <a:rPr lang="en-GB" sz="2400" dirty="0"/>
              <a:t>Remember - this is the 1</a:t>
            </a:r>
            <a:r>
              <a:rPr lang="en-GB" sz="2400" baseline="30000" dirty="0"/>
              <a:t>st</a:t>
            </a:r>
            <a:r>
              <a:rPr lang="en-GB" sz="2400" dirty="0"/>
              <a:t> time you have flown this flight!</a:t>
            </a:r>
          </a:p>
          <a:p>
            <a:pPr marL="0" indent="0">
              <a:buNone/>
            </a:pPr>
            <a:endParaRPr lang="en-GB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0196BD4-D48B-439D-8871-42E34E56C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2FDBD2-BDA2-49EC-BC27-65B9EC59A169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9E0F2-6B88-430C-9E33-BE535DF9E1E1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F403F6-3705-4206-A183-8DD1584D8C6F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4AEDE-63B8-4040-BCE7-B4188957FB81}"/>
              </a:ext>
            </a:extLst>
          </p:cNvPr>
          <p:cNvSpPr/>
          <p:nvPr/>
        </p:nvSpPr>
        <p:spPr>
          <a:xfrm>
            <a:off x="943134" y="1466850"/>
            <a:ext cx="93477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Simply put, </a:t>
            </a:r>
            <a:r>
              <a:rPr lang="en-GB" sz="3200" b="1" dirty="0">
                <a:solidFill>
                  <a:srgbClr val="FFC000"/>
                </a:solidFill>
              </a:rPr>
              <a:t>EVERY</a:t>
            </a:r>
            <a:r>
              <a:rPr lang="en-GB" sz="3200" dirty="0">
                <a:solidFill>
                  <a:srgbClr val="FFC000"/>
                </a:solidFill>
              </a:rPr>
              <a:t> flight needs a plan of </a:t>
            </a:r>
          </a:p>
          <a:p>
            <a:r>
              <a:rPr lang="en-GB" sz="3200" dirty="0">
                <a:solidFill>
                  <a:srgbClr val="FFC000"/>
                </a:solidFill>
              </a:rPr>
              <a:t>some description. </a:t>
            </a:r>
          </a:p>
          <a:p>
            <a:r>
              <a:rPr lang="en-GB" sz="2400" dirty="0">
                <a:solidFill>
                  <a:srgbClr val="FFC000"/>
                </a:solidFill>
              </a:rPr>
              <a:t>Some are straight forward, some can be complex</a:t>
            </a:r>
          </a:p>
        </p:txBody>
      </p:sp>
    </p:spTree>
    <p:extLst>
      <p:ext uri="{BB962C8B-B14F-4D97-AF65-F5344CB8AC3E}">
        <p14:creationId xmlns:p14="http://schemas.microsoft.com/office/powerpoint/2010/main" val="59421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6" y="1427364"/>
            <a:ext cx="10515600" cy="441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When does the flight start?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28632" r="-410" b="-15776"/>
          <a:stretch/>
        </p:blipFill>
        <p:spPr>
          <a:xfrm>
            <a:off x="1061632" y="2052771"/>
            <a:ext cx="6470543" cy="4781237"/>
          </a:xfrm>
          <a:prstGeom prst="rect">
            <a:avLst/>
          </a:prstGeom>
        </p:spPr>
      </p:pic>
      <p:pic>
        <p:nvPicPr>
          <p:cNvPr id="7" name="Picture 6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BBBD827-59CE-4BCF-9135-6D65AFFCF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52065D-B5AB-441F-9BAA-A89514EEB63D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3C3E1-849F-46A0-9C72-3120AF3826D9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77BEF8-0E90-4E15-BD51-8EE49CA9604D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391680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87" y="2408086"/>
            <a:ext cx="8371348" cy="4051169"/>
          </a:xfrm>
        </p:spPr>
        <p:txBody>
          <a:bodyPr>
            <a:normAutofit/>
          </a:bodyPr>
          <a:lstStyle/>
          <a:p>
            <a:r>
              <a:rPr lang="en-GB" dirty="0"/>
              <a:t>The flight really starts as soon as you decide to go flying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dirty="0"/>
              <a:t>From this point on the flight is often somewhere in our thoughts  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dirty="0"/>
              <a:t>If nothing else, we find ourselves paying closer attention to weather forecasts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As the moment of launch gets closer we bring the flight more and more to the ‘front of mind’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CA6335F-2D10-4243-A21B-615681E14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20A257-8620-4E1F-860C-DDC131676383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23B4A-D1B6-4974-A074-7A6F6E368120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BF4DB-2C42-4A77-B61B-9295A2B37EC5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B1A680-F73F-49C0-89D5-308CB462EBCE}"/>
              </a:ext>
            </a:extLst>
          </p:cNvPr>
          <p:cNvSpPr/>
          <p:nvPr/>
        </p:nvSpPr>
        <p:spPr>
          <a:xfrm>
            <a:off x="943135" y="1466850"/>
            <a:ext cx="5471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When does the flight start?</a:t>
            </a:r>
          </a:p>
        </p:txBody>
      </p:sp>
    </p:spTree>
    <p:extLst>
      <p:ext uri="{BB962C8B-B14F-4D97-AF65-F5344CB8AC3E}">
        <p14:creationId xmlns:p14="http://schemas.microsoft.com/office/powerpoint/2010/main" val="267570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35" y="1466850"/>
            <a:ext cx="10515600" cy="1051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What kind of factors are we going to need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</a:rPr>
              <a:t>to consider in building up our plan?</a:t>
            </a: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B196AA04-F040-4AC5-8D8D-C1C94EAE4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07F75C-685F-42A4-A075-CFF146162CFC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BD0DE-9AEA-45CD-A35F-26A13952C809}"/>
              </a:ext>
            </a:extLst>
          </p:cNvPr>
          <p:cNvSpPr txBox="1"/>
          <p:nvPr/>
        </p:nvSpPr>
        <p:spPr>
          <a:xfrm>
            <a:off x="943135" y="6334780"/>
            <a:ext cx="97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Prior Preparation Prevents Poor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764D72-D4C9-4FB4-8F18-323A92820C51}"/>
              </a:ext>
            </a:extLst>
          </p:cNvPr>
          <p:cNvSpPr/>
          <p:nvPr/>
        </p:nvSpPr>
        <p:spPr>
          <a:xfrm>
            <a:off x="919886" y="657923"/>
            <a:ext cx="415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2314430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1168</TotalTime>
  <Words>1905</Words>
  <Application>Microsoft Office PowerPoint</Application>
  <PresentationFormat>Widescreen</PresentationFormat>
  <Paragraphs>289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Wingdings 3</vt:lpstr>
      <vt:lpstr>Ion</vt:lpstr>
      <vt:lpstr>Flight Planning</vt:lpstr>
      <vt:lpstr>What is it?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Flight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Jon Hall</cp:lastModifiedBy>
  <cp:revision>87</cp:revision>
  <dcterms:created xsi:type="dcterms:W3CDTF">2016-02-16T11:53:05Z</dcterms:created>
  <dcterms:modified xsi:type="dcterms:W3CDTF">2020-05-02T22:56:57Z</dcterms:modified>
</cp:coreProperties>
</file>