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4" r:id="rId4"/>
    <p:sldId id="260" r:id="rId5"/>
    <p:sldId id="263" r:id="rId6"/>
    <p:sldId id="258" r:id="rId7"/>
    <p:sldId id="261" r:id="rId8"/>
    <p:sldId id="259" r:id="rId9"/>
    <p:sldId id="262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998E-5C5F-094E-928F-88BE4115547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D7F91-B0E9-3C41-9F14-4B49CE806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511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998E-5C5F-094E-928F-88BE4115547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D7F91-B0E9-3C41-9F14-4B49CE806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40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998E-5C5F-094E-928F-88BE4115547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D7F91-B0E9-3C41-9F14-4B49CE806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123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998E-5C5F-094E-928F-88BE4115547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D7F91-B0E9-3C41-9F14-4B49CE806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663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998E-5C5F-094E-928F-88BE4115547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D7F91-B0E9-3C41-9F14-4B49CE806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889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998E-5C5F-094E-928F-88BE4115547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D7F91-B0E9-3C41-9F14-4B49CE806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052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998E-5C5F-094E-928F-88BE4115547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D7F91-B0E9-3C41-9F14-4B49CE806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2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998E-5C5F-094E-928F-88BE4115547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D7F91-B0E9-3C41-9F14-4B49CE806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390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998E-5C5F-094E-928F-88BE4115547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D7F91-B0E9-3C41-9F14-4B49CE806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010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998E-5C5F-094E-928F-88BE4115547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D7F91-B0E9-3C41-9F14-4B49CE806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223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998E-5C5F-094E-928F-88BE4115547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D7F91-B0E9-3C41-9F14-4B49CE806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994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4998E-5C5F-094E-928F-88BE4115547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D7F91-B0E9-3C41-9F14-4B49CE806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510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9040" y="1014730"/>
            <a:ext cx="7772400" cy="1470025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Long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Mynd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Glideouts</a:t>
            </a:r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Micro Tasks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9039" y="2377440"/>
            <a:ext cx="7514493" cy="3328988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  <a:p>
            <a:pPr algn="l"/>
            <a:r>
              <a:rPr lang="en-US" sz="38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Developing the confidence to leave </a:t>
            </a:r>
          </a:p>
          <a:p>
            <a:pPr algn="l"/>
            <a:r>
              <a:rPr lang="en-US" sz="38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Structured tasks gradually increasing </a:t>
            </a:r>
          </a:p>
          <a:p>
            <a:pPr algn="l"/>
            <a:r>
              <a:rPr lang="en-US" sz="38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Going over the same area each time</a:t>
            </a:r>
          </a:p>
          <a:p>
            <a:pPr algn="l"/>
            <a:r>
              <a:rPr lang="en-US" sz="38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Easy escape if needed</a:t>
            </a:r>
          </a:p>
          <a:p>
            <a:pPr algn="l"/>
            <a:r>
              <a:rPr lang="en-US" sz="38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Return towards the ridge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B4E3283-EC5D-465F-9D4C-729471E97C0D}"/>
              </a:ext>
            </a:extLst>
          </p:cNvPr>
          <p:cNvSpPr/>
          <p:nvPr/>
        </p:nvSpPr>
        <p:spPr>
          <a:xfrm>
            <a:off x="7670148" y="0"/>
            <a:ext cx="703385" cy="1090246"/>
          </a:xfrm>
          <a:prstGeom prst="rect">
            <a:avLst/>
          </a:prstGeom>
          <a:solidFill>
            <a:srgbClr val="E2AC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picture containing clock, meter&#10;&#10;Description automatically generated">
            <a:extLst>
              <a:ext uri="{FF2B5EF4-FFF2-40B4-BE49-F238E27FC236}">
                <a16:creationId xmlns:a16="http://schemas.microsoft.com/office/drawing/2014/main" id="{DF01FEBC-EC9C-4339-B5FE-30226ACAB5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158" y="552450"/>
            <a:ext cx="1358507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302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440" y="907098"/>
            <a:ext cx="8229600" cy="1143000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Proper little XC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169921"/>
            <a:ext cx="8229600" cy="1752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MYN </a:t>
            </a:r>
            <a:r>
              <a:rPr lang="mr-IN" sz="2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–</a:t>
            </a:r>
            <a:r>
              <a:rPr lang="en-US" sz="2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MON </a:t>
            </a:r>
            <a:r>
              <a:rPr lang="mr-IN" sz="2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–</a:t>
            </a:r>
            <a:r>
              <a:rPr lang="en-US" sz="2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MYN, 37.5K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need just one thermal en route, if not: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can get back to the ridge if it’s working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not you know all the fields in the valley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90B78E1-C51B-4B9A-9A33-D9C160789EE7}"/>
              </a:ext>
            </a:extLst>
          </p:cNvPr>
          <p:cNvSpPr/>
          <p:nvPr/>
        </p:nvSpPr>
        <p:spPr>
          <a:xfrm>
            <a:off x="7635026" y="0"/>
            <a:ext cx="703385" cy="1090246"/>
          </a:xfrm>
          <a:prstGeom prst="rect">
            <a:avLst/>
          </a:prstGeom>
          <a:solidFill>
            <a:srgbClr val="E2AC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picture containing clock, meter&#10;&#10;Description automatically generated">
            <a:extLst>
              <a:ext uri="{FF2B5EF4-FFF2-40B4-BE49-F238E27FC236}">
                <a16:creationId xmlns:a16="http://schemas.microsoft.com/office/drawing/2014/main" id="{5077BAD1-53F8-4E8D-A31E-240C41166E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158" y="552450"/>
            <a:ext cx="1358507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55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84238"/>
            <a:ext cx="8229600" cy="1143000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bit further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621280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MYN </a:t>
            </a:r>
            <a:r>
              <a:rPr lang="mr-IN" sz="2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–</a:t>
            </a:r>
            <a:r>
              <a:rPr lang="en-US" sz="2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WNE </a:t>
            </a:r>
            <a:r>
              <a:rPr lang="mr-IN" sz="2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–</a:t>
            </a:r>
            <a:r>
              <a:rPr lang="en-US" sz="2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MYN, 46.5K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Maybe two thermals en route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Easy glide back to our valley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Turn back at BCS or CNN if unhappy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 the ridge if its working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Good fields near </a:t>
            </a:r>
            <a:r>
              <a:rPr lang="en-US" sz="2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Marton</a:t>
            </a:r>
            <a:r>
              <a:rPr lang="en-US" sz="2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Pool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 these small tasks in one flight equals 139K!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62E081-009D-4755-B9A9-8D75A1F6596C}"/>
              </a:ext>
            </a:extLst>
          </p:cNvPr>
          <p:cNvSpPr/>
          <p:nvPr/>
        </p:nvSpPr>
        <p:spPr>
          <a:xfrm>
            <a:off x="7635026" y="0"/>
            <a:ext cx="703385" cy="1090246"/>
          </a:xfrm>
          <a:prstGeom prst="rect">
            <a:avLst/>
          </a:prstGeom>
          <a:solidFill>
            <a:srgbClr val="E2AC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picture containing clock, meter&#10;&#10;Description automatically generated">
            <a:extLst>
              <a:ext uri="{FF2B5EF4-FFF2-40B4-BE49-F238E27FC236}">
                <a16:creationId xmlns:a16="http://schemas.microsoft.com/office/drawing/2014/main" id="{FE341004-7EAC-4800-93A8-DAD26CCB1A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158" y="552450"/>
            <a:ext cx="1358507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194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99478"/>
            <a:ext cx="8229600" cy="1143000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Anecdote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79737"/>
            <a:ext cx="8229600" cy="225520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Early glide out to BCS &amp; return </a:t>
            </a:r>
          </a:p>
          <a:p>
            <a:pPr marL="0" indent="0">
              <a:buNone/>
            </a:pPr>
            <a:r>
              <a:rPr lang="en-US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 Pete </a:t>
            </a:r>
            <a:r>
              <a:rPr lang="en-US" dirty="0" err="1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Orch</a:t>
            </a:r>
            <a:r>
              <a:rPr lang="en-US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K21 was my “spark”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A354FB9-F969-489A-89AE-24DEC40149B7}"/>
              </a:ext>
            </a:extLst>
          </p:cNvPr>
          <p:cNvSpPr/>
          <p:nvPr/>
        </p:nvSpPr>
        <p:spPr>
          <a:xfrm>
            <a:off x="7635026" y="0"/>
            <a:ext cx="703385" cy="1090246"/>
          </a:xfrm>
          <a:prstGeom prst="rect">
            <a:avLst/>
          </a:prstGeom>
          <a:solidFill>
            <a:srgbClr val="E2AC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picture containing clock, meter&#10;&#10;Description automatically generated">
            <a:extLst>
              <a:ext uri="{FF2B5EF4-FFF2-40B4-BE49-F238E27FC236}">
                <a16:creationId xmlns:a16="http://schemas.microsoft.com/office/drawing/2014/main" id="{02CE7F9F-669A-4CA4-A2C9-68D9A97735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158" y="552450"/>
            <a:ext cx="1358507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311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5123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Glider performance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2107223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Important to understand your glider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L/D is as useless as 0 to 60 in cars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BGA handicaps used to even up competition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Examples: K8 </a:t>
            </a:r>
            <a:r>
              <a:rPr lang="mr-IN" sz="22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–</a:t>
            </a:r>
            <a:r>
              <a:rPr lang="en-US" sz="22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69, K6E </a:t>
            </a:r>
            <a:r>
              <a:rPr lang="mr-IN" sz="22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–</a:t>
            </a:r>
            <a:r>
              <a:rPr lang="en-US" sz="22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81, K21 &amp; 23 </a:t>
            </a:r>
            <a:r>
              <a:rPr lang="mr-IN" sz="22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–</a:t>
            </a:r>
            <a:r>
              <a:rPr lang="en-US" sz="22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85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More: LS4 </a:t>
            </a:r>
            <a:r>
              <a:rPr lang="mr-IN" sz="22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–</a:t>
            </a:r>
            <a:r>
              <a:rPr lang="en-US" sz="22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96, Duo 101, LS6 &amp; LS8 18 </a:t>
            </a:r>
            <a:r>
              <a:rPr lang="mr-IN" sz="22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–</a:t>
            </a:r>
            <a:r>
              <a:rPr lang="en-US" sz="22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106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 performance: </a:t>
            </a:r>
            <a:r>
              <a:rPr lang="en-US" sz="22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Arcus</a:t>
            </a:r>
            <a:r>
              <a:rPr lang="en-US" sz="22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107, JS1C 21M </a:t>
            </a:r>
            <a:r>
              <a:rPr lang="mr-IN" sz="22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–</a:t>
            </a:r>
            <a:r>
              <a:rPr lang="en-US" sz="22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118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ease of calculation use 10K/1000ft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Lower performance ships can use 8K/1000ft</a:t>
            </a:r>
          </a:p>
          <a:p>
            <a:pPr>
              <a:lnSpc>
                <a:spcPct val="150000"/>
              </a:lnSpc>
            </a:pPr>
            <a:endParaRPr lang="en-US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A354FB9-F969-489A-89AE-24DEC40149B7}"/>
              </a:ext>
            </a:extLst>
          </p:cNvPr>
          <p:cNvSpPr/>
          <p:nvPr/>
        </p:nvSpPr>
        <p:spPr>
          <a:xfrm>
            <a:off x="7635026" y="0"/>
            <a:ext cx="703385" cy="1090246"/>
          </a:xfrm>
          <a:prstGeom prst="rect">
            <a:avLst/>
          </a:prstGeom>
          <a:solidFill>
            <a:srgbClr val="E2AC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070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1060" y="929958"/>
            <a:ext cx="8229600" cy="1143000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Choose the weather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1060" y="3435291"/>
            <a:ext cx="8229600" cy="2645470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Light winds from N to S through W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2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Cloudbase</a:t>
            </a:r>
            <a:r>
              <a:rPr lang="en-US" sz="2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not less than 4200ft QNH (2800 QFE)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Note: BCS is Bishops Castle and CNN is </a:t>
            </a:r>
            <a:r>
              <a:rPr lang="en-US" sz="22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Corndon</a:t>
            </a:r>
            <a:endParaRPr lang="en-US" sz="2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Note: MON is Montgomery and WNE is </a:t>
            </a:r>
            <a:r>
              <a:rPr lang="en-US" sz="22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Welshpool</a:t>
            </a:r>
            <a:endParaRPr lang="en-US" sz="2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 2: Good local fields in the valley if needed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A899DE4-7B44-4CCB-8412-554B6A16F725}"/>
              </a:ext>
            </a:extLst>
          </p:cNvPr>
          <p:cNvSpPr/>
          <p:nvPr/>
        </p:nvSpPr>
        <p:spPr>
          <a:xfrm>
            <a:off x="861060" y="2081213"/>
            <a:ext cx="48569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 for an easy first climb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BA08F3-F00C-4AC8-B84C-9CA7266B82AC}"/>
              </a:ext>
            </a:extLst>
          </p:cNvPr>
          <p:cNvSpPr/>
          <p:nvPr/>
        </p:nvSpPr>
        <p:spPr>
          <a:xfrm>
            <a:off x="7635026" y="0"/>
            <a:ext cx="703385" cy="1090246"/>
          </a:xfrm>
          <a:prstGeom prst="rect">
            <a:avLst/>
          </a:prstGeom>
          <a:solidFill>
            <a:srgbClr val="E2AC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 descr="A picture containing clock, meter&#10;&#10;Description automatically generated">
            <a:extLst>
              <a:ext uri="{FF2B5EF4-FFF2-40B4-BE49-F238E27FC236}">
                <a16:creationId xmlns:a16="http://schemas.microsoft.com/office/drawing/2014/main" id="{284635BD-9E0C-4F24-BCC0-65D58AB7D7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158" y="552450"/>
            <a:ext cx="1358507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38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28321"/>
            <a:ext cx="8229600" cy="1143000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‘Local’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5820" y="2500605"/>
            <a:ext cx="8229600" cy="185678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 really XC but good for improving confidence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will be within final glide of MYN at all times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it goes wrong the fields you know are reachable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Short duration so can be repeated many times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will not get tired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AC52463-9DA7-4349-97A5-3E7F088C5D1B}"/>
              </a:ext>
            </a:extLst>
          </p:cNvPr>
          <p:cNvSpPr/>
          <p:nvPr/>
        </p:nvSpPr>
        <p:spPr>
          <a:xfrm>
            <a:off x="7635026" y="0"/>
            <a:ext cx="703385" cy="1090246"/>
          </a:xfrm>
          <a:prstGeom prst="rect">
            <a:avLst/>
          </a:prstGeom>
          <a:solidFill>
            <a:srgbClr val="E2AC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picture containing clock, meter&#10;&#10;Description automatically generated">
            <a:extLst>
              <a:ext uri="{FF2B5EF4-FFF2-40B4-BE49-F238E27FC236}">
                <a16:creationId xmlns:a16="http://schemas.microsoft.com/office/drawing/2014/main" id="{2163AFC2-2E22-4337-B524-EA805EC5D1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158" y="552450"/>
            <a:ext cx="1358507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436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589" y="895350"/>
            <a:ext cx="8229600" cy="1143000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Using the electronics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929" y="2556669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not set a “safety altitude”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Select direct to MYN before takeoff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Have a plan, </a:t>
            </a:r>
            <a:r>
              <a:rPr lang="en-US" sz="20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eg</a:t>
            </a: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start with BCS o/r, only 16.8k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 30:1 that should use 1700ft (2000 </a:t>
            </a:r>
            <a:r>
              <a:rPr lang="en-US" sz="20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ft</a:t>
            </a: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out and return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 and return means wind is hardly a factor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723856-1BC4-4F77-A525-2E38D630194B}"/>
              </a:ext>
            </a:extLst>
          </p:cNvPr>
          <p:cNvSpPr/>
          <p:nvPr/>
        </p:nvSpPr>
        <p:spPr>
          <a:xfrm>
            <a:off x="7635026" y="0"/>
            <a:ext cx="703385" cy="1090246"/>
          </a:xfrm>
          <a:prstGeom prst="rect">
            <a:avLst/>
          </a:prstGeom>
          <a:solidFill>
            <a:srgbClr val="E2AC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picture containing clock, meter&#10;&#10;Description automatically generated">
            <a:extLst>
              <a:ext uri="{FF2B5EF4-FFF2-40B4-BE49-F238E27FC236}">
                <a16:creationId xmlns:a16="http://schemas.microsoft.com/office/drawing/2014/main" id="{305DC058-DA6C-4161-A57E-04045457FFF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158" y="552450"/>
            <a:ext cx="1358507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484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91858"/>
            <a:ext cx="8229600" cy="1143000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Flying the 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332037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Head off at top of first thermal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Eye up and remember fields on the run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Follow the energy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Only stop for big thermals, not little bubbles 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Turn back if arrival altitude gets down to 2400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you have the height turn at BCS properly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Keep a v. good lookout on approach to MYN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28E08DF-1F93-4924-A995-9A4A30521BD2}"/>
              </a:ext>
            </a:extLst>
          </p:cNvPr>
          <p:cNvSpPr/>
          <p:nvPr/>
        </p:nvSpPr>
        <p:spPr>
          <a:xfrm>
            <a:off x="7635026" y="0"/>
            <a:ext cx="703385" cy="1090246"/>
          </a:xfrm>
          <a:prstGeom prst="rect">
            <a:avLst/>
          </a:prstGeom>
          <a:solidFill>
            <a:srgbClr val="E2AC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picture containing clock, meter&#10;&#10;Description automatically generated">
            <a:extLst>
              <a:ext uri="{FF2B5EF4-FFF2-40B4-BE49-F238E27FC236}">
                <a16:creationId xmlns:a16="http://schemas.microsoft.com/office/drawing/2014/main" id="{22203D65-A746-4EF4-B97C-F87F7DCCDD1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158" y="552450"/>
            <a:ext cx="1358507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965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95350"/>
            <a:ext cx="8229600" cy="1143000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next?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1060" y="2270760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Climb away again above </a:t>
            </a:r>
            <a:r>
              <a:rPr lang="en-US" sz="22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Mynd</a:t>
            </a:r>
            <a:r>
              <a:rPr lang="en-US" sz="2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if you can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Using same technique return to BCS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Find a climb in the valley before or after BCS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you fail glide back to MYN, if you succeed: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Head for CNN monitoring MYN arrival altitude.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Turn back when your arrival alt gets to 2400ft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MYN-BCS-CNN-MYN is 28.3K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0D6CCC-3702-42D1-9FFA-E90D238D3A33}"/>
              </a:ext>
            </a:extLst>
          </p:cNvPr>
          <p:cNvSpPr/>
          <p:nvPr/>
        </p:nvSpPr>
        <p:spPr>
          <a:xfrm>
            <a:off x="7635026" y="0"/>
            <a:ext cx="703385" cy="1090246"/>
          </a:xfrm>
          <a:prstGeom prst="rect">
            <a:avLst/>
          </a:prstGeom>
          <a:solidFill>
            <a:srgbClr val="E2AC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picture containing clock, meter&#10;&#10;Description automatically generated">
            <a:extLst>
              <a:ext uri="{FF2B5EF4-FFF2-40B4-BE49-F238E27FC236}">
                <a16:creationId xmlns:a16="http://schemas.microsoft.com/office/drawing/2014/main" id="{B2479212-42A3-4369-B306-CA485CED96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158" y="552450"/>
            <a:ext cx="1358507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069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" y="910883"/>
            <a:ext cx="8229600" cy="1143000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Slightly longer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5820" y="3064318"/>
            <a:ext cx="8229600" cy="481314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 alternative is MYN-BCS-MYN-CNN-MYN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 the </a:t>
            </a:r>
            <a:r>
              <a:rPr lang="en-US" sz="20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Mynd</a:t>
            </a: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to top up between legs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c/base is above 4600 then CNN o/r is a glide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Task is almost 40K using only </a:t>
            </a:r>
            <a:r>
              <a:rPr lang="en-US" sz="20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Mynd</a:t>
            </a: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thermals!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are always local to the </a:t>
            </a:r>
            <a:r>
              <a:rPr lang="en-US" sz="20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Mynd</a:t>
            </a: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so not proper XC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0A59F4B-82EF-4227-AAE6-E5133A8C63C1}"/>
              </a:ext>
            </a:extLst>
          </p:cNvPr>
          <p:cNvSpPr/>
          <p:nvPr/>
        </p:nvSpPr>
        <p:spPr>
          <a:xfrm>
            <a:off x="7635026" y="0"/>
            <a:ext cx="703385" cy="1090246"/>
          </a:xfrm>
          <a:prstGeom prst="rect">
            <a:avLst/>
          </a:prstGeom>
          <a:solidFill>
            <a:srgbClr val="E2AC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picture containing clock, meter&#10;&#10;Description automatically generated">
            <a:extLst>
              <a:ext uri="{FF2B5EF4-FFF2-40B4-BE49-F238E27FC236}">
                <a16:creationId xmlns:a16="http://schemas.microsoft.com/office/drawing/2014/main" id="{D2D62302-A6DC-4A36-BAAB-61B44DE9288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158" y="552450"/>
            <a:ext cx="1358507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508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2685</TotalTime>
  <Words>547</Words>
  <Application>Microsoft Office PowerPoint</Application>
  <PresentationFormat>On-screen Show (4:3)</PresentationFormat>
  <Paragraphs>73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Tahoma</vt:lpstr>
      <vt:lpstr>Office Theme</vt:lpstr>
      <vt:lpstr>Long Mynd Glideouts and Micro Tasks </vt:lpstr>
      <vt:lpstr>Anecdote</vt:lpstr>
      <vt:lpstr>Glider performance</vt:lpstr>
      <vt:lpstr>Choose the weather</vt:lpstr>
      <vt:lpstr>‘Local’ tasks</vt:lpstr>
      <vt:lpstr>Using the electronics</vt:lpstr>
      <vt:lpstr>Flying the task</vt:lpstr>
      <vt:lpstr>What next?</vt:lpstr>
      <vt:lpstr>Slightly longer tasks</vt:lpstr>
      <vt:lpstr>Proper little XC tasks</vt:lpstr>
      <vt:lpstr>A bit further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 Mynd Glideouts and Micro Tasks</dc:title>
  <dc:creator>Robert Fack</dc:creator>
  <cp:lastModifiedBy>Jon Hall</cp:lastModifiedBy>
  <cp:revision>29</cp:revision>
  <dcterms:created xsi:type="dcterms:W3CDTF">2020-05-04T16:01:15Z</dcterms:created>
  <dcterms:modified xsi:type="dcterms:W3CDTF">2020-05-07T14:12:03Z</dcterms:modified>
</cp:coreProperties>
</file>