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307" r:id="rId3"/>
    <p:sldId id="280" r:id="rId4"/>
    <p:sldId id="274" r:id="rId5"/>
    <p:sldId id="297" r:id="rId6"/>
    <p:sldId id="300" r:id="rId7"/>
    <p:sldId id="298" r:id="rId8"/>
    <p:sldId id="308" r:id="rId9"/>
    <p:sldId id="299" r:id="rId10"/>
    <p:sldId id="301" r:id="rId11"/>
    <p:sldId id="304" r:id="rId12"/>
    <p:sldId id="302" r:id="rId13"/>
    <p:sldId id="305" r:id="rId14"/>
    <p:sldId id="303" r:id="rId15"/>
    <p:sldId id="294" r:id="rId16"/>
    <p:sldId id="306" r:id="rId17"/>
    <p:sldId id="295" r:id="rId18"/>
  </p:sldIdLst>
  <p:sldSz cx="9144000" cy="6858000" type="screen4x3"/>
  <p:notesSz cx="9144000" cy="6858000"/>
  <p:custShowLst>
    <p:custShow name="Full Presentation" id="0">
      <p:sldLst>
        <p:sld r:id="rId2"/>
        <p:sld r:id="rId3"/>
        <p:sld r:id="rId4"/>
        <p:sld r:id="rId5"/>
        <p:sld r:id="rId6"/>
        <p:sld r:id="rId7"/>
        <p:sld r:id="rId8"/>
        <p:sld r:id="rId9"/>
        <p:sld r:id="rId10"/>
        <p:sld r:id="rId11"/>
        <p:sld r:id="rId12"/>
        <p:sld r:id="rId13"/>
        <p:sld r:id="rId14"/>
        <p:sld r:id="rId15"/>
        <p:sld r:id="rId16"/>
        <p:sld r:id="rId17"/>
        <p:sld r:id="rId18"/>
      </p:sldLst>
    </p:custShow>
    <p:custShow name="Pre-Solo Show" id="1">
      <p:sldLst>
        <p:sld r:id="rId2"/>
        <p:sld r:id="rId3"/>
        <p:sld r:id="rId5"/>
        <p:sld r:id="rId6"/>
        <p:sld r:id="rId9"/>
        <p:sld r:id="rId12"/>
        <p:sld r:id="rId14"/>
        <p:sld r:id="rId16"/>
        <p:sld r:id="rId17"/>
        <p:sld r:id="rId18"/>
      </p:sldLst>
    </p:custShow>
  </p:custShow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72396" autoAdjust="0"/>
  </p:normalViewPr>
  <p:slideViewPr>
    <p:cSldViewPr>
      <p:cViewPr varScale="1">
        <p:scale>
          <a:sx n="96" d="100"/>
          <a:sy n="96" d="100"/>
        </p:scale>
        <p:origin x="996" y="7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cs typeface="+mn-cs"/>
              </a:defRPr>
            </a:lvl1pPr>
          </a:lstStyle>
          <a:p>
            <a:pPr>
              <a:defRPr/>
            </a:pPr>
            <a:endParaRPr lang="en-GB"/>
          </a:p>
        </p:txBody>
      </p:sp>
      <p:sp>
        <p:nvSpPr>
          <p:cNvPr id="80899" name="Rectangle 3"/>
          <p:cNvSpPr>
            <a:spLocks noGrp="1" noChangeArrowheads="1"/>
          </p:cNvSpPr>
          <p:nvPr>
            <p:ph type="dt" sz="quarter"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cs typeface="+mn-cs"/>
              </a:defRPr>
            </a:lvl1pPr>
          </a:lstStyle>
          <a:p>
            <a:pPr>
              <a:defRPr/>
            </a:pPr>
            <a:endParaRPr lang="en-GB"/>
          </a:p>
        </p:txBody>
      </p:sp>
      <p:sp>
        <p:nvSpPr>
          <p:cNvPr id="80900" name="Rectangle 4"/>
          <p:cNvSpPr>
            <a:spLocks noGrp="1" noChangeArrowheads="1"/>
          </p:cNvSpPr>
          <p:nvPr>
            <p:ph type="ftr" sz="quarter" idx="2"/>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cs typeface="+mn-cs"/>
              </a:defRPr>
            </a:lvl1pPr>
          </a:lstStyle>
          <a:p>
            <a:pPr>
              <a:defRPr/>
            </a:pPr>
            <a:endParaRPr lang="en-GB"/>
          </a:p>
        </p:txBody>
      </p:sp>
      <p:sp>
        <p:nvSpPr>
          <p:cNvPr id="80901" name="Rectangle 5"/>
          <p:cNvSpPr>
            <a:spLocks noGrp="1" noChangeArrowheads="1"/>
          </p:cNvSpPr>
          <p:nvPr>
            <p:ph type="sldNum" sz="quarter" idx="3"/>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cs typeface="+mn-cs"/>
              </a:defRPr>
            </a:lvl1pPr>
          </a:lstStyle>
          <a:p>
            <a:pPr>
              <a:defRPr/>
            </a:pPr>
            <a:fld id="{47EC6970-5669-407A-BF9C-67002B0A002B}" type="slidenum">
              <a:rPr lang="en-GB"/>
              <a:pPr>
                <a:defRPr/>
              </a:pPr>
              <a:t>‹#›</a:t>
            </a:fld>
            <a:endParaRPr lang="en-GB"/>
          </a:p>
        </p:txBody>
      </p:sp>
    </p:spTree>
    <p:extLst>
      <p:ext uri="{BB962C8B-B14F-4D97-AF65-F5344CB8AC3E}">
        <p14:creationId xmlns:p14="http://schemas.microsoft.com/office/powerpoint/2010/main" val="492508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cs typeface="+mn-cs"/>
              </a:defRPr>
            </a:lvl1pPr>
          </a:lstStyle>
          <a:p>
            <a:pPr>
              <a:defRPr/>
            </a:pPr>
            <a:endParaRPr lang="en-GB"/>
          </a:p>
        </p:txBody>
      </p:sp>
      <p:sp>
        <p:nvSpPr>
          <p:cNvPr id="88067" name="Rectangle 3"/>
          <p:cNvSpPr>
            <a:spLocks noGrp="1" noChangeArrowheads="1"/>
          </p:cNvSpPr>
          <p:nvPr>
            <p:ph type="dt"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cs typeface="+mn-cs"/>
              </a:defRPr>
            </a:lvl1pPr>
          </a:lstStyle>
          <a:p>
            <a:pPr>
              <a:defRPr/>
            </a:pPr>
            <a:endParaRPr lang="en-GB"/>
          </a:p>
        </p:txBody>
      </p:sp>
      <p:sp>
        <p:nvSpPr>
          <p:cNvPr id="3076" name="Rectangle 4"/>
          <p:cNvSpPr>
            <a:spLocks noRo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8069" name="Rectangle 5"/>
          <p:cNvSpPr>
            <a:spLocks noGrp="1" noChangeArrowheads="1"/>
          </p:cNvSpPr>
          <p:nvPr>
            <p:ph type="body" sz="quarter" idx="3"/>
          </p:nvPr>
        </p:nvSpPr>
        <p:spPr bwMode="auto">
          <a:xfrm>
            <a:off x="914400" y="3257550"/>
            <a:ext cx="73152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8070" name="Rectangle 6"/>
          <p:cNvSpPr>
            <a:spLocks noGrp="1" noChangeArrowheads="1"/>
          </p:cNvSpPr>
          <p:nvPr>
            <p:ph type="ftr" sz="quarter" idx="4"/>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cs typeface="+mn-cs"/>
              </a:defRPr>
            </a:lvl1pPr>
          </a:lstStyle>
          <a:p>
            <a:pPr>
              <a:defRPr/>
            </a:pPr>
            <a:endParaRPr lang="en-GB"/>
          </a:p>
        </p:txBody>
      </p:sp>
      <p:sp>
        <p:nvSpPr>
          <p:cNvPr id="88071" name="Rectangle 7"/>
          <p:cNvSpPr>
            <a:spLocks noGrp="1" noChangeArrowheads="1"/>
          </p:cNvSpPr>
          <p:nvPr>
            <p:ph type="sldNum" sz="quarter" idx="5"/>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cs typeface="+mn-cs"/>
              </a:defRPr>
            </a:lvl1pPr>
          </a:lstStyle>
          <a:p>
            <a:pPr>
              <a:defRPr/>
            </a:pPr>
            <a:fld id="{DE3C7C7F-5EB0-4C60-88A5-D77A454388B8}" type="slidenum">
              <a:rPr lang="en-GB"/>
              <a:pPr>
                <a:defRPr/>
              </a:pPr>
              <a:t>‹#›</a:t>
            </a:fld>
            <a:endParaRPr lang="en-GB"/>
          </a:p>
        </p:txBody>
      </p:sp>
    </p:spTree>
    <p:extLst>
      <p:ext uri="{BB962C8B-B14F-4D97-AF65-F5344CB8AC3E}">
        <p14:creationId xmlns:p14="http://schemas.microsoft.com/office/powerpoint/2010/main" val="2075638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69CF4F-02F1-451B-BB40-D35D59242DFD}" type="slidenum">
              <a:rPr lang="en-GB" smtClean="0">
                <a:latin typeface="Times New Roman" panose="02020603050405020304" pitchFamily="18" charset="0"/>
              </a:rPr>
              <a:pPr/>
              <a:t>1</a:t>
            </a:fld>
            <a:endParaRPr lang="en-GB" smtClean="0">
              <a:latin typeface="Times New Roman" panose="02020603050405020304" pitchFamily="18" charset="0"/>
            </a:endParaRPr>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dirty="0" smtClean="0"/>
              <a:t>There</a:t>
            </a:r>
            <a:r>
              <a:rPr lang="en-US" baseline="0" dirty="0" smtClean="0"/>
              <a:t> are two versions of this presentation …</a:t>
            </a:r>
          </a:p>
          <a:p>
            <a:pPr eaLnBrk="1" hangingPunct="1"/>
            <a:r>
              <a:rPr lang="en-US" baseline="0" dirty="0" smtClean="0"/>
              <a:t>Click Custom Slide Show</a:t>
            </a:r>
          </a:p>
          <a:p>
            <a:pPr eaLnBrk="1" hangingPunct="1"/>
            <a:r>
              <a:rPr lang="en-US" baseline="0" dirty="0" smtClean="0"/>
              <a:t>“Full </a:t>
            </a:r>
            <a:r>
              <a:rPr lang="en-US" baseline="0" smtClean="0"/>
              <a:t>Presentation” - </a:t>
            </a:r>
            <a:r>
              <a:rPr lang="en-US" baseline="0" dirty="0" smtClean="0"/>
              <a:t>17 Slides.  More wordy. Better for more established pilots</a:t>
            </a:r>
          </a:p>
          <a:p>
            <a:pPr eaLnBrk="1" hangingPunct="1"/>
            <a:r>
              <a:rPr lang="en-US" baseline="0" dirty="0" smtClean="0"/>
              <a:t>“Pre-Solo Show” – 10 Slides. Concentrated on the essentials. The one to use for First / Early Solo pilots</a:t>
            </a:r>
            <a:endParaRPr lang="en-US" dirty="0" smtClean="0"/>
          </a:p>
        </p:txBody>
      </p:sp>
    </p:spTree>
    <p:extLst>
      <p:ext uri="{BB962C8B-B14F-4D97-AF65-F5344CB8AC3E}">
        <p14:creationId xmlns:p14="http://schemas.microsoft.com/office/powerpoint/2010/main" val="83690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A65007C-9659-4591-8DE9-4583A19C6825}" type="slidenum">
              <a:rPr lang="en-GB" smtClean="0"/>
              <a:pPr>
                <a:defRPr/>
              </a:pPr>
              <a:t>14</a:t>
            </a:fld>
            <a:endParaRPr lang="en-GB"/>
          </a:p>
        </p:txBody>
      </p:sp>
    </p:spTree>
    <p:extLst>
      <p:ext uri="{BB962C8B-B14F-4D97-AF65-F5344CB8AC3E}">
        <p14:creationId xmlns:p14="http://schemas.microsoft.com/office/powerpoint/2010/main" val="662622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n-GB" dirty="0" smtClean="0"/>
              <a:t>Models will fly in any wind speed 5-50 </a:t>
            </a:r>
            <a:r>
              <a:rPr lang="en-GB" dirty="0" err="1" smtClean="0"/>
              <a:t>kts</a:t>
            </a:r>
            <a:r>
              <a:rPr lang="en-GB" dirty="0" smtClean="0"/>
              <a:t>!</a:t>
            </a:r>
          </a:p>
          <a:p>
            <a:r>
              <a:rPr lang="en-GB" dirty="0" smtClean="0"/>
              <a:t>Turn back early if there are models flying …</a:t>
            </a:r>
          </a:p>
          <a:p>
            <a:r>
              <a:rPr lang="en-GB" dirty="0" smtClean="0"/>
              <a:t>A “glider” a long way off may turn out to be a scale model much, much closer!</a:t>
            </a:r>
          </a:p>
          <a:p>
            <a:endParaRPr lang="en-GB" dirty="0" smtClean="0"/>
          </a:p>
          <a:p>
            <a:r>
              <a:rPr lang="en-GB" dirty="0" smtClean="0"/>
              <a:t>PG 8-15kts HG 10-20kts</a:t>
            </a:r>
          </a:p>
          <a:p>
            <a:r>
              <a:rPr lang="en-GB" dirty="0" smtClean="0"/>
              <a:t>HG/PG cover much more ground downwind than upwind</a:t>
            </a:r>
          </a:p>
          <a:p>
            <a:r>
              <a:rPr lang="en-GB" dirty="0" smtClean="0"/>
              <a:t>Airmanship…</a:t>
            </a:r>
            <a:endParaRPr lang="en-GB" dirty="0" smtClean="0"/>
          </a:p>
          <a:p>
            <a:r>
              <a:rPr lang="en-GB" dirty="0" smtClean="0"/>
              <a:t>If you take early avoiding action, only a few degrees course change may be needed it and the other aircraft seeing your course change will have an indication he has been spotted.</a:t>
            </a:r>
          </a:p>
          <a:p>
            <a:r>
              <a:rPr lang="en-GB" dirty="0" smtClean="0"/>
              <a:t>Late action requires a much greater course change with </a:t>
            </a:r>
            <a:r>
              <a:rPr lang="en-GB" dirty="0" smtClean="0"/>
              <a:t>possible impacts </a:t>
            </a:r>
            <a:r>
              <a:rPr lang="en-GB" dirty="0" smtClean="0"/>
              <a:t>on other aircraft.</a:t>
            </a:r>
          </a:p>
        </p:txBody>
      </p:sp>
      <p:sp>
        <p:nvSpPr>
          <p:cNvPr id="4" name="Slide Number Placeholder 3"/>
          <p:cNvSpPr>
            <a:spLocks noGrp="1"/>
          </p:cNvSpPr>
          <p:nvPr>
            <p:ph type="sldNum" sz="quarter" idx="5"/>
          </p:nvPr>
        </p:nvSpPr>
        <p:spPr/>
        <p:txBody>
          <a:bodyPr/>
          <a:lstStyle/>
          <a:p>
            <a:pPr>
              <a:defRPr/>
            </a:pPr>
            <a:fld id="{438AA0AF-932C-4290-98B8-3F609CD04B3B}" type="slidenum">
              <a:rPr lang="en-GB" smtClean="0"/>
              <a:pPr>
                <a:defRPr/>
              </a:pPr>
              <a:t>15</a:t>
            </a:fld>
            <a:endParaRPr lang="en-GB"/>
          </a:p>
        </p:txBody>
      </p:sp>
    </p:spTree>
    <p:extLst>
      <p:ext uri="{BB962C8B-B14F-4D97-AF65-F5344CB8AC3E}">
        <p14:creationId xmlns:p14="http://schemas.microsoft.com/office/powerpoint/2010/main" val="3823002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n-GB" dirty="0" smtClean="0"/>
              <a:t>Flying equivalent of “Road Craft”</a:t>
            </a:r>
            <a:endParaRPr lang="en-GB" dirty="0" smtClean="0"/>
          </a:p>
        </p:txBody>
      </p:sp>
      <p:sp>
        <p:nvSpPr>
          <p:cNvPr id="4" name="Slide Number Placeholder 3"/>
          <p:cNvSpPr>
            <a:spLocks noGrp="1"/>
          </p:cNvSpPr>
          <p:nvPr>
            <p:ph type="sldNum" sz="quarter" idx="5"/>
          </p:nvPr>
        </p:nvSpPr>
        <p:spPr/>
        <p:txBody>
          <a:bodyPr/>
          <a:lstStyle/>
          <a:p>
            <a:pPr>
              <a:defRPr/>
            </a:pPr>
            <a:fld id="{EF64368D-5B73-4211-9F83-690147B7D6BA}" type="slidenum">
              <a:rPr lang="en-GB" smtClean="0"/>
              <a:pPr>
                <a:defRPr/>
              </a:pPr>
              <a:t>16</a:t>
            </a:fld>
            <a:endParaRPr lang="en-GB"/>
          </a:p>
        </p:txBody>
      </p:sp>
    </p:spTree>
    <p:extLst>
      <p:ext uri="{BB962C8B-B14F-4D97-AF65-F5344CB8AC3E}">
        <p14:creationId xmlns:p14="http://schemas.microsoft.com/office/powerpoint/2010/main" val="81990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7301FD-8150-4A69-97F0-FD7BCF443714}" type="slidenum">
              <a:rPr lang="en-GB" smtClean="0">
                <a:latin typeface="Times New Roman" panose="02020603050405020304" pitchFamily="18" charset="0"/>
              </a:rPr>
              <a:pPr/>
              <a:t>2</a:t>
            </a:fld>
            <a:endParaRPr lang="en-GB" smtClean="0">
              <a:latin typeface="Times New Roman" panose="02020603050405020304" pitchFamily="18" charset="0"/>
            </a:endParaRPr>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73969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r>
              <a:rPr lang="en-GB" smtClean="0"/>
              <a:t>Right of way… Common sense required.</a:t>
            </a:r>
          </a:p>
          <a:p>
            <a:r>
              <a:rPr lang="en-GB" smtClean="0"/>
              <a:t>“It might not be your fault, but it will always be your problem”</a:t>
            </a:r>
          </a:p>
          <a:p>
            <a:r>
              <a:rPr lang="en-GB" smtClean="0"/>
              <a:t>ANO Used to say “All pilots must take all necessary steps to avoid a collision”</a:t>
            </a:r>
          </a:p>
        </p:txBody>
      </p:sp>
      <p:sp>
        <p:nvSpPr>
          <p:cNvPr id="4" name="Slide Number Placeholder 3"/>
          <p:cNvSpPr>
            <a:spLocks noGrp="1"/>
          </p:cNvSpPr>
          <p:nvPr>
            <p:ph type="sldNum" sz="quarter" idx="5"/>
          </p:nvPr>
        </p:nvSpPr>
        <p:spPr/>
        <p:txBody>
          <a:bodyPr/>
          <a:lstStyle/>
          <a:p>
            <a:pPr>
              <a:defRPr/>
            </a:pPr>
            <a:fld id="{C8D183C9-929D-4344-87FD-B9FA56E6A324}" type="slidenum">
              <a:rPr lang="en-GB" smtClean="0"/>
              <a:pPr>
                <a:defRPr/>
              </a:pPr>
              <a:t>3</a:t>
            </a:fld>
            <a:endParaRPr lang="en-GB"/>
          </a:p>
        </p:txBody>
      </p:sp>
    </p:spTree>
    <p:extLst>
      <p:ext uri="{BB962C8B-B14F-4D97-AF65-F5344CB8AC3E}">
        <p14:creationId xmlns:p14="http://schemas.microsoft.com/office/powerpoint/2010/main" val="3455814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r>
              <a:rPr lang="en-GB" smtClean="0"/>
              <a:t>Good airmanship means picking this up early and making a small course correction sooner, with plenty of time to lookout and check that your manoeuvre will not create more problems than it solves</a:t>
            </a:r>
          </a:p>
          <a:p>
            <a:r>
              <a:rPr lang="en-GB" smtClean="0"/>
              <a:t>May need to be pull or push if you pick them up late. 50/50 chance you will both go the same way.</a:t>
            </a:r>
          </a:p>
        </p:txBody>
      </p:sp>
      <p:sp>
        <p:nvSpPr>
          <p:cNvPr id="4" name="Slide Number Placeholder 3"/>
          <p:cNvSpPr>
            <a:spLocks noGrp="1"/>
          </p:cNvSpPr>
          <p:nvPr>
            <p:ph type="sldNum" sz="quarter" idx="5"/>
          </p:nvPr>
        </p:nvSpPr>
        <p:spPr/>
        <p:txBody>
          <a:bodyPr/>
          <a:lstStyle/>
          <a:p>
            <a:pPr>
              <a:defRPr/>
            </a:pPr>
            <a:fld id="{41B7035E-56A4-45F1-A38B-B137BD19D324}" type="slidenum">
              <a:rPr lang="en-GB" smtClean="0"/>
              <a:pPr>
                <a:defRPr/>
              </a:pPr>
              <a:t>4</a:t>
            </a:fld>
            <a:endParaRPr lang="en-GB"/>
          </a:p>
        </p:txBody>
      </p:sp>
    </p:spTree>
    <p:extLst>
      <p:ext uri="{BB962C8B-B14F-4D97-AF65-F5344CB8AC3E}">
        <p14:creationId xmlns:p14="http://schemas.microsoft.com/office/powerpoint/2010/main" val="1679475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r>
              <a:rPr lang="en-GB" smtClean="0"/>
              <a:t>Good airmanship means picking it up early and deciding which way to go.</a:t>
            </a:r>
          </a:p>
          <a:p>
            <a:r>
              <a:rPr lang="en-GB" smtClean="0"/>
              <a:t>Steering to the rear of the converging aircraft keeps it fully in view at all time, but may not be appropriate if you pick it up late or it is a very shallow convergence.</a:t>
            </a:r>
          </a:p>
        </p:txBody>
      </p:sp>
      <p:sp>
        <p:nvSpPr>
          <p:cNvPr id="4" name="Slide Number Placeholder 3"/>
          <p:cNvSpPr>
            <a:spLocks noGrp="1"/>
          </p:cNvSpPr>
          <p:nvPr>
            <p:ph type="sldNum" sz="quarter" idx="5"/>
          </p:nvPr>
        </p:nvSpPr>
        <p:spPr/>
        <p:txBody>
          <a:bodyPr/>
          <a:lstStyle/>
          <a:p>
            <a:pPr>
              <a:defRPr/>
            </a:pPr>
            <a:fld id="{56A2F14B-5882-4633-8F8A-11A0A1369617}" type="slidenum">
              <a:rPr lang="en-GB" smtClean="0"/>
              <a:pPr>
                <a:defRPr/>
              </a:pPr>
              <a:t>5</a:t>
            </a:fld>
            <a:endParaRPr lang="en-GB"/>
          </a:p>
        </p:txBody>
      </p:sp>
    </p:spTree>
    <p:extLst>
      <p:ext uri="{BB962C8B-B14F-4D97-AF65-F5344CB8AC3E}">
        <p14:creationId xmlns:p14="http://schemas.microsoft.com/office/powerpoint/2010/main" val="3921020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r>
              <a:rPr lang="en-GB" smtClean="0"/>
              <a:t>Remember, until you can see his face, he can’t see you.</a:t>
            </a:r>
          </a:p>
        </p:txBody>
      </p:sp>
      <p:sp>
        <p:nvSpPr>
          <p:cNvPr id="4" name="Slide Number Placeholder 3"/>
          <p:cNvSpPr>
            <a:spLocks noGrp="1"/>
          </p:cNvSpPr>
          <p:nvPr>
            <p:ph type="sldNum" sz="quarter" idx="5"/>
          </p:nvPr>
        </p:nvSpPr>
        <p:spPr/>
        <p:txBody>
          <a:bodyPr/>
          <a:lstStyle/>
          <a:p>
            <a:pPr>
              <a:defRPr/>
            </a:pPr>
            <a:fld id="{97D8FF70-5C23-40B9-A5E3-E573D25FEB11}" type="slidenum">
              <a:rPr lang="en-GB" smtClean="0"/>
              <a:pPr>
                <a:defRPr/>
              </a:pPr>
              <a:t>7</a:t>
            </a:fld>
            <a:endParaRPr lang="en-GB"/>
          </a:p>
        </p:txBody>
      </p:sp>
    </p:spTree>
    <p:extLst>
      <p:ext uri="{BB962C8B-B14F-4D97-AF65-F5344CB8AC3E}">
        <p14:creationId xmlns:p14="http://schemas.microsoft.com/office/powerpoint/2010/main" val="344898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GB" dirty="0" smtClean="0"/>
          </a:p>
        </p:txBody>
      </p:sp>
      <p:sp>
        <p:nvSpPr>
          <p:cNvPr id="4" name="Slide Number Placeholder 3"/>
          <p:cNvSpPr>
            <a:spLocks noGrp="1"/>
          </p:cNvSpPr>
          <p:nvPr>
            <p:ph type="sldNum" sz="quarter" idx="5"/>
          </p:nvPr>
        </p:nvSpPr>
        <p:spPr/>
        <p:txBody>
          <a:bodyPr/>
          <a:lstStyle/>
          <a:p>
            <a:pPr>
              <a:defRPr/>
            </a:pPr>
            <a:fld id="{41B7035E-56A4-45F1-A38B-B137BD19D324}" type="slidenum">
              <a:rPr lang="en-GB" smtClean="0"/>
              <a:pPr>
                <a:defRPr/>
              </a:pPr>
              <a:t>8</a:t>
            </a:fld>
            <a:endParaRPr lang="en-GB"/>
          </a:p>
        </p:txBody>
      </p:sp>
    </p:spTree>
    <p:extLst>
      <p:ext uri="{BB962C8B-B14F-4D97-AF65-F5344CB8AC3E}">
        <p14:creationId xmlns:p14="http://schemas.microsoft.com/office/powerpoint/2010/main" val="219330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GB" smtClean="0"/>
              <a:t>Airmanship means seeing the landing area is likely to be congested and considering early an option to land elsewhere on the airfield</a:t>
            </a:r>
          </a:p>
        </p:txBody>
      </p:sp>
      <p:sp>
        <p:nvSpPr>
          <p:cNvPr id="4" name="Slide Number Placeholder 3"/>
          <p:cNvSpPr>
            <a:spLocks noGrp="1"/>
          </p:cNvSpPr>
          <p:nvPr>
            <p:ph type="sldNum" sz="quarter" idx="5"/>
          </p:nvPr>
        </p:nvSpPr>
        <p:spPr/>
        <p:txBody>
          <a:bodyPr/>
          <a:lstStyle/>
          <a:p>
            <a:pPr>
              <a:defRPr/>
            </a:pPr>
            <a:fld id="{4C0E696F-2366-492F-8C03-B0970E3FC7A8}" type="slidenum">
              <a:rPr lang="en-GB" smtClean="0"/>
              <a:pPr>
                <a:defRPr/>
              </a:pPr>
              <a:t>9</a:t>
            </a:fld>
            <a:endParaRPr lang="en-GB"/>
          </a:p>
        </p:txBody>
      </p:sp>
    </p:spTree>
    <p:extLst>
      <p:ext uri="{BB962C8B-B14F-4D97-AF65-F5344CB8AC3E}">
        <p14:creationId xmlns:p14="http://schemas.microsoft.com/office/powerpoint/2010/main" val="2379621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GB" dirty="0" smtClean="0"/>
          </a:p>
        </p:txBody>
      </p:sp>
      <p:sp>
        <p:nvSpPr>
          <p:cNvPr id="4" name="Slide Number Placeholder 3"/>
          <p:cNvSpPr>
            <a:spLocks noGrp="1"/>
          </p:cNvSpPr>
          <p:nvPr>
            <p:ph type="sldNum" sz="quarter" idx="5"/>
          </p:nvPr>
        </p:nvSpPr>
        <p:spPr/>
        <p:txBody>
          <a:bodyPr/>
          <a:lstStyle/>
          <a:p>
            <a:pPr>
              <a:defRPr/>
            </a:pPr>
            <a:fld id="{12285E39-746F-4EEB-8667-DB5996FBB3B4}" type="slidenum">
              <a:rPr lang="en-GB" smtClean="0"/>
              <a:pPr>
                <a:defRPr/>
              </a:pPr>
              <a:t>11</a:t>
            </a:fld>
            <a:endParaRPr lang="en-GB"/>
          </a:p>
        </p:txBody>
      </p:sp>
    </p:spTree>
    <p:extLst>
      <p:ext uri="{BB962C8B-B14F-4D97-AF65-F5344CB8AC3E}">
        <p14:creationId xmlns:p14="http://schemas.microsoft.com/office/powerpoint/2010/main" val="413286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cs typeface="+mn-cs"/>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cs typeface="+mn-cs"/>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cs typeface="+mn-cs"/>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12662" name="Rectangle 22"/>
          <p:cNvSpPr>
            <a:spLocks noGrp="1" noChangeArrowheads="1"/>
          </p:cNvSpPr>
          <p:nvPr>
            <p:ph type="ctrTitle" sz="quarter"/>
          </p:nvPr>
        </p:nvSpPr>
        <p:spPr>
          <a:xfrm>
            <a:off x="457200" y="1447800"/>
            <a:ext cx="8229600" cy="1736725"/>
          </a:xfrm>
        </p:spPr>
        <p:txBody>
          <a:bodyPr/>
          <a:lstStyle>
            <a:lvl1pPr>
              <a:defRPr/>
            </a:lvl1pPr>
          </a:lstStyle>
          <a:p>
            <a:pPr lvl="0"/>
            <a:r>
              <a:rPr lang="en-GB" noProof="0" smtClean="0"/>
              <a:t>Click to edit Master title style</a:t>
            </a:r>
          </a:p>
        </p:txBody>
      </p:sp>
      <p:sp>
        <p:nvSpPr>
          <p:cNvPr id="11266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lvl1pPr>
          </a:lstStyle>
          <a:p>
            <a:pPr lvl="0"/>
            <a:r>
              <a:rPr lang="en-GB"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GB"/>
          </a:p>
        </p:txBody>
      </p:sp>
      <p:sp>
        <p:nvSpPr>
          <p:cNvPr id="25" name="Rectangle 25"/>
          <p:cNvSpPr>
            <a:spLocks noGrp="1" noChangeArrowheads="1"/>
          </p:cNvSpPr>
          <p:nvPr>
            <p:ph type="sldNum" sz="quarter" idx="11"/>
          </p:nvPr>
        </p:nvSpPr>
        <p:spPr/>
        <p:txBody>
          <a:bodyPr/>
          <a:lstStyle>
            <a:lvl1pPr>
              <a:defRPr/>
            </a:lvl1pPr>
          </a:lstStyle>
          <a:p>
            <a:pPr>
              <a:defRPr/>
            </a:pPr>
            <a:fld id="{0D2F384D-58E7-4A15-9101-2CC480E54140}" type="slidenum">
              <a:rPr lang="en-GB"/>
              <a:pPr>
                <a:defRPr/>
              </a:pPr>
              <a:t>‹#›</a:t>
            </a:fld>
            <a:endParaRPr lang="en-GB"/>
          </a:p>
        </p:txBody>
      </p:sp>
      <p:sp>
        <p:nvSpPr>
          <p:cNvPr id="26" name="Rectangle 26"/>
          <p:cNvSpPr>
            <a:spLocks noGrp="1" noChangeArrowheads="1"/>
          </p:cNvSpPr>
          <p:nvPr>
            <p:ph type="ftr"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1998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dt" sz="half" idx="10"/>
          </p:nvPr>
        </p:nvSpPr>
        <p:spPr>
          <a:ln/>
        </p:spPr>
        <p:txBody>
          <a:bodyPr/>
          <a:lstStyle>
            <a:lvl1pPr>
              <a:defRPr/>
            </a:lvl1pPr>
          </a:lstStyle>
          <a:p>
            <a:pPr>
              <a:defRPr/>
            </a:pPr>
            <a:endParaRPr lang="en-GB"/>
          </a:p>
        </p:txBody>
      </p:sp>
      <p:sp>
        <p:nvSpPr>
          <p:cNvPr id="5" name="Rectangle 25"/>
          <p:cNvSpPr>
            <a:spLocks noGrp="1" noChangeArrowheads="1"/>
          </p:cNvSpPr>
          <p:nvPr>
            <p:ph type="ftr" sz="quarter" idx="11"/>
          </p:nvPr>
        </p:nvSpPr>
        <p:spPr>
          <a:ln/>
        </p:spPr>
        <p:txBody>
          <a:bodyPr/>
          <a:lstStyle>
            <a:lvl1pPr>
              <a:defRPr/>
            </a:lvl1pPr>
          </a:lstStyle>
          <a:p>
            <a:pPr>
              <a:defRPr/>
            </a:pPr>
            <a:endParaRPr lang="en-GB"/>
          </a:p>
        </p:txBody>
      </p:sp>
      <p:sp>
        <p:nvSpPr>
          <p:cNvPr id="6" name="Rectangle 26"/>
          <p:cNvSpPr>
            <a:spLocks noGrp="1" noChangeArrowheads="1"/>
          </p:cNvSpPr>
          <p:nvPr>
            <p:ph type="sldNum" sz="quarter" idx="12"/>
          </p:nvPr>
        </p:nvSpPr>
        <p:spPr>
          <a:ln/>
        </p:spPr>
        <p:txBody>
          <a:bodyPr/>
          <a:lstStyle>
            <a:lvl1pPr>
              <a:defRPr/>
            </a:lvl1pPr>
          </a:lstStyle>
          <a:p>
            <a:pPr>
              <a:defRPr/>
            </a:pPr>
            <a:fld id="{7E3B25C1-9A9D-4224-A16F-00D66CA117E0}" type="slidenum">
              <a:rPr lang="en-GB"/>
              <a:pPr>
                <a:defRPr/>
              </a:pPr>
              <a:t>‹#›</a:t>
            </a:fld>
            <a:endParaRPr lang="en-GB"/>
          </a:p>
        </p:txBody>
      </p:sp>
    </p:spTree>
    <p:extLst>
      <p:ext uri="{BB962C8B-B14F-4D97-AF65-F5344CB8AC3E}">
        <p14:creationId xmlns:p14="http://schemas.microsoft.com/office/powerpoint/2010/main" val="110687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dt" sz="half" idx="10"/>
          </p:nvPr>
        </p:nvSpPr>
        <p:spPr>
          <a:ln/>
        </p:spPr>
        <p:txBody>
          <a:bodyPr/>
          <a:lstStyle>
            <a:lvl1pPr>
              <a:defRPr/>
            </a:lvl1pPr>
          </a:lstStyle>
          <a:p>
            <a:pPr>
              <a:defRPr/>
            </a:pPr>
            <a:endParaRPr lang="en-GB"/>
          </a:p>
        </p:txBody>
      </p:sp>
      <p:sp>
        <p:nvSpPr>
          <p:cNvPr id="5" name="Rectangle 25"/>
          <p:cNvSpPr>
            <a:spLocks noGrp="1" noChangeArrowheads="1"/>
          </p:cNvSpPr>
          <p:nvPr>
            <p:ph type="ftr" sz="quarter" idx="11"/>
          </p:nvPr>
        </p:nvSpPr>
        <p:spPr>
          <a:ln/>
        </p:spPr>
        <p:txBody>
          <a:bodyPr/>
          <a:lstStyle>
            <a:lvl1pPr>
              <a:defRPr/>
            </a:lvl1pPr>
          </a:lstStyle>
          <a:p>
            <a:pPr>
              <a:defRPr/>
            </a:pPr>
            <a:endParaRPr lang="en-GB"/>
          </a:p>
        </p:txBody>
      </p:sp>
      <p:sp>
        <p:nvSpPr>
          <p:cNvPr id="6" name="Rectangle 26"/>
          <p:cNvSpPr>
            <a:spLocks noGrp="1" noChangeArrowheads="1"/>
          </p:cNvSpPr>
          <p:nvPr>
            <p:ph type="sldNum" sz="quarter" idx="12"/>
          </p:nvPr>
        </p:nvSpPr>
        <p:spPr>
          <a:ln/>
        </p:spPr>
        <p:txBody>
          <a:bodyPr/>
          <a:lstStyle>
            <a:lvl1pPr>
              <a:defRPr/>
            </a:lvl1pPr>
          </a:lstStyle>
          <a:p>
            <a:pPr>
              <a:defRPr/>
            </a:pPr>
            <a:fld id="{DC2F64C2-1085-4B2C-859B-E1013F9C5C8F}" type="slidenum">
              <a:rPr lang="en-GB"/>
              <a:pPr>
                <a:defRPr/>
              </a:pPr>
              <a:t>‹#›</a:t>
            </a:fld>
            <a:endParaRPr lang="en-GB"/>
          </a:p>
        </p:txBody>
      </p:sp>
    </p:spTree>
    <p:extLst>
      <p:ext uri="{BB962C8B-B14F-4D97-AF65-F5344CB8AC3E}">
        <p14:creationId xmlns:p14="http://schemas.microsoft.com/office/powerpoint/2010/main" val="3818359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4"/>
          <p:cNvSpPr>
            <a:spLocks noGrp="1" noChangeArrowheads="1"/>
          </p:cNvSpPr>
          <p:nvPr>
            <p:ph type="dt" sz="half" idx="10"/>
          </p:nvPr>
        </p:nvSpPr>
        <p:spPr>
          <a:ln/>
        </p:spPr>
        <p:txBody>
          <a:bodyPr/>
          <a:lstStyle>
            <a:lvl1pPr>
              <a:defRPr/>
            </a:lvl1pPr>
          </a:lstStyle>
          <a:p>
            <a:pPr>
              <a:defRPr/>
            </a:pPr>
            <a:endParaRPr lang="en-GB"/>
          </a:p>
        </p:txBody>
      </p:sp>
      <p:sp>
        <p:nvSpPr>
          <p:cNvPr id="6" name="Rectangle 25"/>
          <p:cNvSpPr>
            <a:spLocks noGrp="1" noChangeArrowheads="1"/>
          </p:cNvSpPr>
          <p:nvPr>
            <p:ph type="ftr" sz="quarter" idx="11"/>
          </p:nvPr>
        </p:nvSpPr>
        <p:spPr>
          <a:ln/>
        </p:spPr>
        <p:txBody>
          <a:bodyPr/>
          <a:lstStyle>
            <a:lvl1pPr>
              <a:defRPr/>
            </a:lvl1pPr>
          </a:lstStyle>
          <a:p>
            <a:pPr>
              <a:defRPr/>
            </a:pPr>
            <a:endParaRPr lang="en-GB"/>
          </a:p>
        </p:txBody>
      </p:sp>
      <p:sp>
        <p:nvSpPr>
          <p:cNvPr id="7" name="Rectangle 26"/>
          <p:cNvSpPr>
            <a:spLocks noGrp="1" noChangeArrowheads="1"/>
          </p:cNvSpPr>
          <p:nvPr>
            <p:ph type="sldNum" sz="quarter" idx="12"/>
          </p:nvPr>
        </p:nvSpPr>
        <p:spPr>
          <a:ln/>
        </p:spPr>
        <p:txBody>
          <a:bodyPr/>
          <a:lstStyle>
            <a:lvl1pPr>
              <a:defRPr/>
            </a:lvl1pPr>
          </a:lstStyle>
          <a:p>
            <a:pPr>
              <a:defRPr/>
            </a:pPr>
            <a:fld id="{FE11B23C-BDF1-4486-9EA8-4759B566AE78}" type="slidenum">
              <a:rPr lang="en-GB"/>
              <a:pPr>
                <a:defRPr/>
              </a:pPr>
              <a:t>‹#›</a:t>
            </a:fld>
            <a:endParaRPr lang="en-GB"/>
          </a:p>
        </p:txBody>
      </p:sp>
    </p:spTree>
    <p:extLst>
      <p:ext uri="{BB962C8B-B14F-4D97-AF65-F5344CB8AC3E}">
        <p14:creationId xmlns:p14="http://schemas.microsoft.com/office/powerpoint/2010/main" val="94315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dt" sz="half" idx="10"/>
          </p:nvPr>
        </p:nvSpPr>
        <p:spPr>
          <a:ln/>
        </p:spPr>
        <p:txBody>
          <a:bodyPr/>
          <a:lstStyle>
            <a:lvl1pPr>
              <a:defRPr/>
            </a:lvl1pPr>
          </a:lstStyle>
          <a:p>
            <a:pPr>
              <a:defRPr/>
            </a:pPr>
            <a:endParaRPr lang="en-GB"/>
          </a:p>
        </p:txBody>
      </p:sp>
      <p:sp>
        <p:nvSpPr>
          <p:cNvPr id="5" name="Rectangle 25"/>
          <p:cNvSpPr>
            <a:spLocks noGrp="1" noChangeArrowheads="1"/>
          </p:cNvSpPr>
          <p:nvPr>
            <p:ph type="ftr" sz="quarter" idx="11"/>
          </p:nvPr>
        </p:nvSpPr>
        <p:spPr>
          <a:ln/>
        </p:spPr>
        <p:txBody>
          <a:bodyPr/>
          <a:lstStyle>
            <a:lvl1pPr>
              <a:defRPr/>
            </a:lvl1pPr>
          </a:lstStyle>
          <a:p>
            <a:pPr>
              <a:defRPr/>
            </a:pPr>
            <a:endParaRPr lang="en-GB"/>
          </a:p>
        </p:txBody>
      </p:sp>
      <p:sp>
        <p:nvSpPr>
          <p:cNvPr id="6" name="Rectangle 26"/>
          <p:cNvSpPr>
            <a:spLocks noGrp="1" noChangeArrowheads="1"/>
          </p:cNvSpPr>
          <p:nvPr>
            <p:ph type="sldNum" sz="quarter" idx="12"/>
          </p:nvPr>
        </p:nvSpPr>
        <p:spPr>
          <a:ln/>
        </p:spPr>
        <p:txBody>
          <a:bodyPr/>
          <a:lstStyle>
            <a:lvl1pPr>
              <a:defRPr/>
            </a:lvl1pPr>
          </a:lstStyle>
          <a:p>
            <a:pPr>
              <a:defRPr/>
            </a:pPr>
            <a:fld id="{CDB5FDA5-D440-4154-83B9-92AE724C3853}" type="slidenum">
              <a:rPr lang="en-GB"/>
              <a:pPr>
                <a:defRPr/>
              </a:pPr>
              <a:t>‹#›</a:t>
            </a:fld>
            <a:endParaRPr lang="en-GB"/>
          </a:p>
        </p:txBody>
      </p:sp>
    </p:spTree>
    <p:extLst>
      <p:ext uri="{BB962C8B-B14F-4D97-AF65-F5344CB8AC3E}">
        <p14:creationId xmlns:p14="http://schemas.microsoft.com/office/powerpoint/2010/main" val="177267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GB"/>
          </a:p>
        </p:txBody>
      </p:sp>
      <p:sp>
        <p:nvSpPr>
          <p:cNvPr id="5" name="Rectangle 25"/>
          <p:cNvSpPr>
            <a:spLocks noGrp="1" noChangeArrowheads="1"/>
          </p:cNvSpPr>
          <p:nvPr>
            <p:ph type="ftr" sz="quarter" idx="11"/>
          </p:nvPr>
        </p:nvSpPr>
        <p:spPr>
          <a:ln/>
        </p:spPr>
        <p:txBody>
          <a:bodyPr/>
          <a:lstStyle>
            <a:lvl1pPr>
              <a:defRPr/>
            </a:lvl1pPr>
          </a:lstStyle>
          <a:p>
            <a:pPr>
              <a:defRPr/>
            </a:pPr>
            <a:endParaRPr lang="en-GB"/>
          </a:p>
        </p:txBody>
      </p:sp>
      <p:sp>
        <p:nvSpPr>
          <p:cNvPr id="6" name="Rectangle 26"/>
          <p:cNvSpPr>
            <a:spLocks noGrp="1" noChangeArrowheads="1"/>
          </p:cNvSpPr>
          <p:nvPr>
            <p:ph type="sldNum" sz="quarter" idx="12"/>
          </p:nvPr>
        </p:nvSpPr>
        <p:spPr>
          <a:ln/>
        </p:spPr>
        <p:txBody>
          <a:bodyPr/>
          <a:lstStyle>
            <a:lvl1pPr>
              <a:defRPr/>
            </a:lvl1pPr>
          </a:lstStyle>
          <a:p>
            <a:pPr>
              <a:defRPr/>
            </a:pPr>
            <a:fld id="{8099BB69-7D54-43D4-A490-0329EFD66285}" type="slidenum">
              <a:rPr lang="en-GB"/>
              <a:pPr>
                <a:defRPr/>
              </a:pPr>
              <a:t>‹#›</a:t>
            </a:fld>
            <a:endParaRPr lang="en-GB"/>
          </a:p>
        </p:txBody>
      </p:sp>
    </p:spTree>
    <p:extLst>
      <p:ext uri="{BB962C8B-B14F-4D97-AF65-F5344CB8AC3E}">
        <p14:creationId xmlns:p14="http://schemas.microsoft.com/office/powerpoint/2010/main" val="16749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4"/>
          <p:cNvSpPr>
            <a:spLocks noGrp="1" noChangeArrowheads="1"/>
          </p:cNvSpPr>
          <p:nvPr>
            <p:ph type="dt" sz="half" idx="10"/>
          </p:nvPr>
        </p:nvSpPr>
        <p:spPr>
          <a:ln/>
        </p:spPr>
        <p:txBody>
          <a:bodyPr/>
          <a:lstStyle>
            <a:lvl1pPr>
              <a:defRPr/>
            </a:lvl1pPr>
          </a:lstStyle>
          <a:p>
            <a:pPr>
              <a:defRPr/>
            </a:pPr>
            <a:endParaRPr lang="en-GB"/>
          </a:p>
        </p:txBody>
      </p:sp>
      <p:sp>
        <p:nvSpPr>
          <p:cNvPr id="6" name="Rectangle 25"/>
          <p:cNvSpPr>
            <a:spLocks noGrp="1" noChangeArrowheads="1"/>
          </p:cNvSpPr>
          <p:nvPr>
            <p:ph type="ftr" sz="quarter" idx="11"/>
          </p:nvPr>
        </p:nvSpPr>
        <p:spPr>
          <a:ln/>
        </p:spPr>
        <p:txBody>
          <a:bodyPr/>
          <a:lstStyle>
            <a:lvl1pPr>
              <a:defRPr/>
            </a:lvl1pPr>
          </a:lstStyle>
          <a:p>
            <a:pPr>
              <a:defRPr/>
            </a:pPr>
            <a:endParaRPr lang="en-GB"/>
          </a:p>
        </p:txBody>
      </p:sp>
      <p:sp>
        <p:nvSpPr>
          <p:cNvPr id="7" name="Rectangle 26"/>
          <p:cNvSpPr>
            <a:spLocks noGrp="1" noChangeArrowheads="1"/>
          </p:cNvSpPr>
          <p:nvPr>
            <p:ph type="sldNum" sz="quarter" idx="12"/>
          </p:nvPr>
        </p:nvSpPr>
        <p:spPr>
          <a:ln/>
        </p:spPr>
        <p:txBody>
          <a:bodyPr/>
          <a:lstStyle>
            <a:lvl1pPr>
              <a:defRPr/>
            </a:lvl1pPr>
          </a:lstStyle>
          <a:p>
            <a:pPr>
              <a:defRPr/>
            </a:pPr>
            <a:fld id="{9F42EBC7-1EB2-4F34-A1A9-63A8B27F50AF}" type="slidenum">
              <a:rPr lang="en-GB"/>
              <a:pPr>
                <a:defRPr/>
              </a:pPr>
              <a:t>‹#›</a:t>
            </a:fld>
            <a:endParaRPr lang="en-GB"/>
          </a:p>
        </p:txBody>
      </p:sp>
    </p:spTree>
    <p:extLst>
      <p:ext uri="{BB962C8B-B14F-4D97-AF65-F5344CB8AC3E}">
        <p14:creationId xmlns:p14="http://schemas.microsoft.com/office/powerpoint/2010/main" val="240681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4"/>
          <p:cNvSpPr>
            <a:spLocks noGrp="1" noChangeArrowheads="1"/>
          </p:cNvSpPr>
          <p:nvPr>
            <p:ph type="dt" sz="half" idx="10"/>
          </p:nvPr>
        </p:nvSpPr>
        <p:spPr>
          <a:ln/>
        </p:spPr>
        <p:txBody>
          <a:bodyPr/>
          <a:lstStyle>
            <a:lvl1pPr>
              <a:defRPr/>
            </a:lvl1pPr>
          </a:lstStyle>
          <a:p>
            <a:pPr>
              <a:defRPr/>
            </a:pPr>
            <a:endParaRPr lang="en-GB"/>
          </a:p>
        </p:txBody>
      </p:sp>
      <p:sp>
        <p:nvSpPr>
          <p:cNvPr id="8" name="Rectangle 25"/>
          <p:cNvSpPr>
            <a:spLocks noGrp="1" noChangeArrowheads="1"/>
          </p:cNvSpPr>
          <p:nvPr>
            <p:ph type="ftr" sz="quarter" idx="11"/>
          </p:nvPr>
        </p:nvSpPr>
        <p:spPr>
          <a:ln/>
        </p:spPr>
        <p:txBody>
          <a:bodyPr/>
          <a:lstStyle>
            <a:lvl1pPr>
              <a:defRPr/>
            </a:lvl1pPr>
          </a:lstStyle>
          <a:p>
            <a:pPr>
              <a:defRPr/>
            </a:pPr>
            <a:endParaRPr lang="en-GB"/>
          </a:p>
        </p:txBody>
      </p:sp>
      <p:sp>
        <p:nvSpPr>
          <p:cNvPr id="9" name="Rectangle 26"/>
          <p:cNvSpPr>
            <a:spLocks noGrp="1" noChangeArrowheads="1"/>
          </p:cNvSpPr>
          <p:nvPr>
            <p:ph type="sldNum" sz="quarter" idx="12"/>
          </p:nvPr>
        </p:nvSpPr>
        <p:spPr>
          <a:ln/>
        </p:spPr>
        <p:txBody>
          <a:bodyPr/>
          <a:lstStyle>
            <a:lvl1pPr>
              <a:defRPr/>
            </a:lvl1pPr>
          </a:lstStyle>
          <a:p>
            <a:pPr>
              <a:defRPr/>
            </a:pPr>
            <a:fld id="{CD1BDFC1-B564-47B3-A6BD-7838A6204E4D}" type="slidenum">
              <a:rPr lang="en-GB"/>
              <a:pPr>
                <a:defRPr/>
              </a:pPr>
              <a:t>‹#›</a:t>
            </a:fld>
            <a:endParaRPr lang="en-GB"/>
          </a:p>
        </p:txBody>
      </p:sp>
    </p:spTree>
    <p:extLst>
      <p:ext uri="{BB962C8B-B14F-4D97-AF65-F5344CB8AC3E}">
        <p14:creationId xmlns:p14="http://schemas.microsoft.com/office/powerpoint/2010/main" val="1574620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4"/>
          <p:cNvSpPr>
            <a:spLocks noGrp="1" noChangeArrowheads="1"/>
          </p:cNvSpPr>
          <p:nvPr>
            <p:ph type="dt" sz="half" idx="10"/>
          </p:nvPr>
        </p:nvSpPr>
        <p:spPr>
          <a:ln/>
        </p:spPr>
        <p:txBody>
          <a:bodyPr/>
          <a:lstStyle>
            <a:lvl1pPr>
              <a:defRPr/>
            </a:lvl1pPr>
          </a:lstStyle>
          <a:p>
            <a:pPr>
              <a:defRPr/>
            </a:pPr>
            <a:endParaRPr lang="en-GB"/>
          </a:p>
        </p:txBody>
      </p:sp>
      <p:sp>
        <p:nvSpPr>
          <p:cNvPr id="4" name="Rectangle 25"/>
          <p:cNvSpPr>
            <a:spLocks noGrp="1" noChangeArrowheads="1"/>
          </p:cNvSpPr>
          <p:nvPr>
            <p:ph type="ftr" sz="quarter" idx="11"/>
          </p:nvPr>
        </p:nvSpPr>
        <p:spPr>
          <a:ln/>
        </p:spPr>
        <p:txBody>
          <a:bodyPr/>
          <a:lstStyle>
            <a:lvl1pPr>
              <a:defRPr/>
            </a:lvl1pPr>
          </a:lstStyle>
          <a:p>
            <a:pPr>
              <a:defRPr/>
            </a:pPr>
            <a:endParaRPr lang="en-GB"/>
          </a:p>
        </p:txBody>
      </p:sp>
      <p:sp>
        <p:nvSpPr>
          <p:cNvPr id="5" name="Rectangle 26"/>
          <p:cNvSpPr>
            <a:spLocks noGrp="1" noChangeArrowheads="1"/>
          </p:cNvSpPr>
          <p:nvPr>
            <p:ph type="sldNum" sz="quarter" idx="12"/>
          </p:nvPr>
        </p:nvSpPr>
        <p:spPr>
          <a:ln/>
        </p:spPr>
        <p:txBody>
          <a:bodyPr/>
          <a:lstStyle>
            <a:lvl1pPr>
              <a:defRPr/>
            </a:lvl1pPr>
          </a:lstStyle>
          <a:p>
            <a:pPr>
              <a:defRPr/>
            </a:pPr>
            <a:fld id="{0573A1E4-FD33-4999-B21B-5F368E29C51D}" type="slidenum">
              <a:rPr lang="en-GB"/>
              <a:pPr>
                <a:defRPr/>
              </a:pPr>
              <a:t>‹#›</a:t>
            </a:fld>
            <a:endParaRPr lang="en-GB"/>
          </a:p>
        </p:txBody>
      </p:sp>
    </p:spTree>
    <p:extLst>
      <p:ext uri="{BB962C8B-B14F-4D97-AF65-F5344CB8AC3E}">
        <p14:creationId xmlns:p14="http://schemas.microsoft.com/office/powerpoint/2010/main" val="148432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GB"/>
          </a:p>
        </p:txBody>
      </p:sp>
      <p:sp>
        <p:nvSpPr>
          <p:cNvPr id="3" name="Rectangle 25"/>
          <p:cNvSpPr>
            <a:spLocks noGrp="1" noChangeArrowheads="1"/>
          </p:cNvSpPr>
          <p:nvPr>
            <p:ph type="ftr" sz="quarter" idx="11"/>
          </p:nvPr>
        </p:nvSpPr>
        <p:spPr>
          <a:ln/>
        </p:spPr>
        <p:txBody>
          <a:bodyPr/>
          <a:lstStyle>
            <a:lvl1pPr>
              <a:defRPr/>
            </a:lvl1pPr>
          </a:lstStyle>
          <a:p>
            <a:pPr>
              <a:defRPr/>
            </a:pPr>
            <a:endParaRPr lang="en-GB"/>
          </a:p>
        </p:txBody>
      </p:sp>
      <p:sp>
        <p:nvSpPr>
          <p:cNvPr id="4" name="Rectangle 26"/>
          <p:cNvSpPr>
            <a:spLocks noGrp="1" noChangeArrowheads="1"/>
          </p:cNvSpPr>
          <p:nvPr>
            <p:ph type="sldNum" sz="quarter" idx="12"/>
          </p:nvPr>
        </p:nvSpPr>
        <p:spPr>
          <a:ln/>
        </p:spPr>
        <p:txBody>
          <a:bodyPr/>
          <a:lstStyle>
            <a:lvl1pPr>
              <a:defRPr/>
            </a:lvl1pPr>
          </a:lstStyle>
          <a:p>
            <a:pPr>
              <a:defRPr/>
            </a:pPr>
            <a:fld id="{0941578B-1CA5-4938-B2D6-EE562DC3B815}" type="slidenum">
              <a:rPr lang="en-GB"/>
              <a:pPr>
                <a:defRPr/>
              </a:pPr>
              <a:t>‹#›</a:t>
            </a:fld>
            <a:endParaRPr lang="en-GB"/>
          </a:p>
        </p:txBody>
      </p:sp>
    </p:spTree>
    <p:extLst>
      <p:ext uri="{BB962C8B-B14F-4D97-AF65-F5344CB8AC3E}">
        <p14:creationId xmlns:p14="http://schemas.microsoft.com/office/powerpoint/2010/main" val="749022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GB"/>
          </a:p>
        </p:txBody>
      </p:sp>
      <p:sp>
        <p:nvSpPr>
          <p:cNvPr id="6" name="Rectangle 25"/>
          <p:cNvSpPr>
            <a:spLocks noGrp="1" noChangeArrowheads="1"/>
          </p:cNvSpPr>
          <p:nvPr>
            <p:ph type="ftr" sz="quarter" idx="11"/>
          </p:nvPr>
        </p:nvSpPr>
        <p:spPr>
          <a:ln/>
        </p:spPr>
        <p:txBody>
          <a:bodyPr/>
          <a:lstStyle>
            <a:lvl1pPr>
              <a:defRPr/>
            </a:lvl1pPr>
          </a:lstStyle>
          <a:p>
            <a:pPr>
              <a:defRPr/>
            </a:pPr>
            <a:endParaRPr lang="en-GB"/>
          </a:p>
        </p:txBody>
      </p:sp>
      <p:sp>
        <p:nvSpPr>
          <p:cNvPr id="7" name="Rectangle 26"/>
          <p:cNvSpPr>
            <a:spLocks noGrp="1" noChangeArrowheads="1"/>
          </p:cNvSpPr>
          <p:nvPr>
            <p:ph type="sldNum" sz="quarter" idx="12"/>
          </p:nvPr>
        </p:nvSpPr>
        <p:spPr>
          <a:ln/>
        </p:spPr>
        <p:txBody>
          <a:bodyPr/>
          <a:lstStyle>
            <a:lvl1pPr>
              <a:defRPr/>
            </a:lvl1pPr>
          </a:lstStyle>
          <a:p>
            <a:pPr>
              <a:defRPr/>
            </a:pPr>
            <a:fld id="{E566E960-19FA-4AD3-80A2-EF7969646898}" type="slidenum">
              <a:rPr lang="en-GB"/>
              <a:pPr>
                <a:defRPr/>
              </a:pPr>
              <a:t>‹#›</a:t>
            </a:fld>
            <a:endParaRPr lang="en-GB"/>
          </a:p>
        </p:txBody>
      </p:sp>
    </p:spTree>
    <p:extLst>
      <p:ext uri="{BB962C8B-B14F-4D97-AF65-F5344CB8AC3E}">
        <p14:creationId xmlns:p14="http://schemas.microsoft.com/office/powerpoint/2010/main" val="131306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GB"/>
          </a:p>
        </p:txBody>
      </p:sp>
      <p:sp>
        <p:nvSpPr>
          <p:cNvPr id="6" name="Rectangle 25"/>
          <p:cNvSpPr>
            <a:spLocks noGrp="1" noChangeArrowheads="1"/>
          </p:cNvSpPr>
          <p:nvPr>
            <p:ph type="ftr" sz="quarter" idx="11"/>
          </p:nvPr>
        </p:nvSpPr>
        <p:spPr>
          <a:ln/>
        </p:spPr>
        <p:txBody>
          <a:bodyPr/>
          <a:lstStyle>
            <a:lvl1pPr>
              <a:defRPr/>
            </a:lvl1pPr>
          </a:lstStyle>
          <a:p>
            <a:pPr>
              <a:defRPr/>
            </a:pPr>
            <a:endParaRPr lang="en-GB"/>
          </a:p>
        </p:txBody>
      </p:sp>
      <p:sp>
        <p:nvSpPr>
          <p:cNvPr id="7" name="Rectangle 26"/>
          <p:cNvSpPr>
            <a:spLocks noGrp="1" noChangeArrowheads="1"/>
          </p:cNvSpPr>
          <p:nvPr>
            <p:ph type="sldNum" sz="quarter" idx="12"/>
          </p:nvPr>
        </p:nvSpPr>
        <p:spPr>
          <a:ln/>
        </p:spPr>
        <p:txBody>
          <a:bodyPr/>
          <a:lstStyle>
            <a:lvl1pPr>
              <a:defRPr/>
            </a:lvl1pPr>
          </a:lstStyle>
          <a:p>
            <a:pPr>
              <a:defRPr/>
            </a:pPr>
            <a:fld id="{FF4F7DB6-AFC4-48B6-9FC8-CCB4087FF01C}" type="slidenum">
              <a:rPr lang="en-GB"/>
              <a:pPr>
                <a:defRPr/>
              </a:pPr>
              <a:t>‹#›</a:t>
            </a:fld>
            <a:endParaRPr lang="en-GB"/>
          </a:p>
        </p:txBody>
      </p:sp>
    </p:spTree>
    <p:extLst>
      <p:ext uri="{BB962C8B-B14F-4D97-AF65-F5344CB8AC3E}">
        <p14:creationId xmlns:p14="http://schemas.microsoft.com/office/powerpoint/2010/main" val="240464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62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cs typeface="+mn-cs"/>
              </a:endParaRPr>
            </a:p>
          </p:txBody>
        </p:sp>
      </p:grpSp>
      <p:sp>
        <p:nvSpPr>
          <p:cNvPr id="1027" name="Freeform 5"/>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28" name="Group 6"/>
          <p:cNvGrpSpPr>
            <a:grpSpLocks/>
          </p:cNvGrpSpPr>
          <p:nvPr/>
        </p:nvGrpSpPr>
        <p:grpSpPr bwMode="auto">
          <a:xfrm>
            <a:off x="0" y="6019800"/>
            <a:ext cx="7848600" cy="857250"/>
            <a:chOff x="0" y="3792"/>
            <a:chExt cx="4944" cy="540"/>
          </a:xfrm>
        </p:grpSpPr>
        <p:sp>
          <p:nvSpPr>
            <p:cNvPr id="11162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cs typeface="+mn-cs"/>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1163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cs typeface="+mn-cs"/>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20"/>
            <p:cNvSpPr>
              <a:spLocks/>
            </p:cNvSpPr>
            <p:nvPr/>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21"/>
            <p:cNvSpPr>
              <a:spLocks/>
            </p:cNvSpPr>
            <p:nvPr/>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11638"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1640"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cs typeface="+mn-cs"/>
              </a:defRPr>
            </a:lvl1pPr>
          </a:lstStyle>
          <a:p>
            <a:pPr>
              <a:defRPr/>
            </a:pPr>
            <a:endParaRPr lang="en-GB"/>
          </a:p>
        </p:txBody>
      </p:sp>
      <p:sp>
        <p:nvSpPr>
          <p:cNvPr id="111641"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cs typeface="+mn-cs"/>
              </a:defRPr>
            </a:lvl1pPr>
          </a:lstStyle>
          <a:p>
            <a:pPr>
              <a:defRPr/>
            </a:pPr>
            <a:endParaRPr lang="en-GB"/>
          </a:p>
        </p:txBody>
      </p:sp>
      <p:sp>
        <p:nvSpPr>
          <p:cNvPr id="111642"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cs typeface="+mn-cs"/>
              </a:defRPr>
            </a:lvl1pPr>
          </a:lstStyle>
          <a:p>
            <a:pPr>
              <a:defRPr/>
            </a:pPr>
            <a:fld id="{AB12B4AC-9210-4C0E-82FE-ADFC21B4DC7B}"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24"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r>
              <a:rPr lang="en-GB" sz="4000" smtClean="0"/>
              <a:t>Midland Gliding Club</a:t>
            </a:r>
          </a:p>
        </p:txBody>
      </p:sp>
      <p:sp>
        <p:nvSpPr>
          <p:cNvPr id="2056" name="Rectangle 8"/>
          <p:cNvSpPr>
            <a:spLocks noChangeArrowheads="1"/>
          </p:cNvSpPr>
          <p:nvPr/>
        </p:nvSpPr>
        <p:spPr bwMode="auto">
          <a:xfrm>
            <a:off x="395288" y="23495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defRPr/>
            </a:pPr>
            <a:r>
              <a:rPr lang="en-GB" sz="4000" dirty="0" smtClean="0"/>
              <a:t>Rules of the Air</a:t>
            </a:r>
          </a:p>
          <a:p>
            <a:pPr eaLnBrk="1" hangingPunct="1">
              <a:defRPr/>
            </a:pPr>
            <a:r>
              <a:rPr lang="en-GB" sz="4000" dirty="0" smtClean="0"/>
              <a:t>&amp; Good Airmanship</a:t>
            </a:r>
          </a:p>
        </p:txBody>
      </p:sp>
      <p:sp>
        <p:nvSpPr>
          <p:cNvPr id="5124" name="TextBox 1"/>
          <p:cNvSpPr txBox="1">
            <a:spLocks noChangeArrowheads="1"/>
          </p:cNvSpPr>
          <p:nvPr/>
        </p:nvSpPr>
        <p:spPr bwMode="auto">
          <a:xfrm>
            <a:off x="2997200" y="4941888"/>
            <a:ext cx="3025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GB" sz="1800"/>
              <a:t>April 2021</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6"/>
                                        </p:tgtEl>
                                        <p:attrNameLst>
                                          <p:attrName>style.visibility</p:attrName>
                                        </p:attrNameLst>
                                      </p:cBhvr>
                                      <p:to>
                                        <p:strVal val="visible"/>
                                      </p:to>
                                    </p:set>
                                    <p:animEffect transition="in" filter="fade">
                                      <p:cBhvr>
                                        <p:cTn id="10"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28600"/>
            <a:ext cx="8229600" cy="1112838"/>
          </a:xfrm>
        </p:spPr>
        <p:txBody>
          <a:bodyPr/>
          <a:lstStyle/>
          <a:p>
            <a:pPr eaLnBrk="1" hangingPunct="1">
              <a:defRPr/>
            </a:pPr>
            <a:r>
              <a:rPr lang="en-GB" b="1" dirty="0" smtClean="0"/>
              <a:t>Joining a Thermal</a:t>
            </a:r>
            <a:endParaRPr lang="en-GB" dirty="0" smtClean="0"/>
          </a:p>
        </p:txBody>
      </p:sp>
      <p:sp>
        <p:nvSpPr>
          <p:cNvPr id="60419" name="Rectangle 3"/>
          <p:cNvSpPr>
            <a:spLocks noGrp="1" noChangeArrowheads="1"/>
          </p:cNvSpPr>
          <p:nvPr>
            <p:ph type="body" sz="half" idx="1"/>
          </p:nvPr>
        </p:nvSpPr>
        <p:spPr>
          <a:xfrm>
            <a:off x="457200" y="1196975"/>
            <a:ext cx="8075613" cy="5400675"/>
          </a:xfrm>
        </p:spPr>
        <p:txBody>
          <a:bodyPr/>
          <a:lstStyle/>
          <a:p>
            <a:pPr eaLnBrk="1" hangingPunct="1"/>
            <a:r>
              <a:rPr lang="en-GB" sz="2000" smtClean="0"/>
              <a:t>Gliders already established in a thermal have the right of way.</a:t>
            </a:r>
          </a:p>
          <a:p>
            <a:pPr eaLnBrk="1" hangingPunct="1"/>
            <a:r>
              <a:rPr lang="en-GB" sz="2000" smtClean="0">
                <a:solidFill>
                  <a:srgbClr val="FF0000"/>
                </a:solidFill>
              </a:rPr>
              <a:t>All pilots shall circle in the same direction </a:t>
            </a:r>
            <a:r>
              <a:rPr lang="en-GB" sz="2000" smtClean="0"/>
              <a:t>as any glider(s) already established in lift.</a:t>
            </a:r>
          </a:p>
          <a:p>
            <a:pPr eaLnBrk="1" hangingPunct="1"/>
            <a:r>
              <a:rPr lang="en-GB" sz="2000" smtClean="0">
                <a:solidFill>
                  <a:srgbClr val="FF0000"/>
                </a:solidFill>
              </a:rPr>
              <a:t>If there are gliders thermalling in opposite directions</a:t>
            </a:r>
            <a:r>
              <a:rPr lang="en-GB" sz="2000" smtClean="0"/>
              <a:t>, the joining gliders shall turn in the same direction as the nearest glider (least vertical separation). (</a:t>
            </a:r>
            <a:r>
              <a:rPr lang="en-GB" sz="2000" smtClean="0">
                <a:solidFill>
                  <a:srgbClr val="FF0000"/>
                </a:solidFill>
              </a:rPr>
              <a:t>Best pick another thermal at beginner level!</a:t>
            </a:r>
            <a:r>
              <a:rPr lang="en-GB" sz="2000" smtClean="0"/>
              <a:t>)</a:t>
            </a:r>
          </a:p>
          <a:p>
            <a:pPr eaLnBrk="1" hangingPunct="1"/>
            <a:r>
              <a:rPr lang="en-GB" sz="2000" smtClean="0"/>
              <a:t>The entry to the turn should be planned to retain continual visual contact with all other aircraft at or near the planned entry height, and to ensure no glider already turning will be required to manoeuvre to avoid the joining glider.</a:t>
            </a:r>
          </a:p>
          <a:p>
            <a:pPr eaLnBrk="1" hangingPunct="1"/>
            <a:r>
              <a:rPr lang="en-GB" sz="2000" smtClean="0"/>
              <a:t>If possible, join the same circular track as the other glider, or if that is not practical, join a circle wider than that of the thermalling glider and only move onto that glider’s circle when you can achieve safe separation</a:t>
            </a:r>
            <a:r>
              <a:rPr lang="en-GB" sz="2400" smtClean="0"/>
              <a:t>.</a:t>
            </a:r>
          </a:p>
          <a:p>
            <a:pPr eaLnBrk="1" hangingPunct="1">
              <a:lnSpc>
                <a:spcPct val="90000"/>
              </a:lnSpc>
            </a:pPr>
            <a:endParaRPr lang="en-GB" sz="440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68313" y="333375"/>
            <a:ext cx="4032250" cy="56149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sp>
        <p:nvSpPr>
          <p:cNvPr id="125955" name="Rectangle 3"/>
          <p:cNvSpPr>
            <a:spLocks noGrp="1" noChangeArrowheads="1"/>
          </p:cNvSpPr>
          <p:nvPr>
            <p:ph type="title"/>
          </p:nvPr>
        </p:nvSpPr>
        <p:spPr>
          <a:xfrm>
            <a:off x="4572000" y="228600"/>
            <a:ext cx="4392613" cy="1143000"/>
          </a:xfrm>
        </p:spPr>
        <p:txBody>
          <a:bodyPr/>
          <a:lstStyle/>
          <a:p>
            <a:pPr eaLnBrk="1" hangingPunct="1">
              <a:defRPr/>
            </a:pPr>
            <a:r>
              <a:rPr lang="en-GB" sz="3600" dirty="0" smtClean="0"/>
              <a:t>Joining a Thermal</a:t>
            </a:r>
          </a:p>
        </p:txBody>
      </p:sp>
      <p:sp>
        <p:nvSpPr>
          <p:cNvPr id="21508" name="Text Box 5"/>
          <p:cNvSpPr txBox="1">
            <a:spLocks noChangeArrowheads="1"/>
          </p:cNvSpPr>
          <p:nvPr/>
        </p:nvSpPr>
        <p:spPr bwMode="auto">
          <a:xfrm>
            <a:off x="8367713" y="5683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pic>
        <p:nvPicPr>
          <p:cNvPr id="21509" name="Picture 8" descr="glider3"/>
          <p:cNvPicPr>
            <a:picLocks noChangeAspect="1" noChangeArrowheads="1"/>
          </p:cNvPicPr>
          <p:nvPr/>
        </p:nvPicPr>
        <p:blipFill>
          <a:blip r:embed="rId3" cstate="print">
            <a:clrChange>
              <a:clrFrom>
                <a:srgbClr val="FFFF00"/>
              </a:clrFrom>
              <a:clrTo>
                <a:srgbClr val="FFFF00">
                  <a:alpha val="0"/>
                </a:srgbClr>
              </a:clrTo>
            </a:clrChange>
            <a:extLst>
              <a:ext uri="{28A0092B-C50C-407E-A947-70E740481C1C}">
                <a14:useLocalDpi xmlns:a14="http://schemas.microsoft.com/office/drawing/2010/main" val="0"/>
              </a:ext>
            </a:extLst>
          </a:blip>
          <a:srcRect/>
          <a:stretch>
            <a:fillRect/>
          </a:stretch>
        </p:blipFill>
        <p:spPr bwMode="auto">
          <a:xfrm rot="-9505496">
            <a:off x="2655888" y="2211388"/>
            <a:ext cx="95408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Oval 9"/>
          <p:cNvSpPr>
            <a:spLocks noChangeArrowheads="1"/>
          </p:cNvSpPr>
          <p:nvPr/>
        </p:nvSpPr>
        <p:spPr bwMode="auto">
          <a:xfrm>
            <a:off x="1258888" y="1560513"/>
            <a:ext cx="1873250" cy="19621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pic>
        <p:nvPicPr>
          <p:cNvPr id="21511" name="Picture 8" descr="glider3"/>
          <p:cNvPicPr>
            <a:picLocks noChangeAspect="1" noChangeArrowheads="1"/>
          </p:cNvPicPr>
          <p:nvPr/>
        </p:nvPicPr>
        <p:blipFill>
          <a:blip r:embed="rId3" cstate="print">
            <a:clrChange>
              <a:clrFrom>
                <a:srgbClr val="FFFF00"/>
              </a:clrFrom>
              <a:clrTo>
                <a:srgbClr val="FFFF00">
                  <a:alpha val="0"/>
                </a:srgbClr>
              </a:clrTo>
            </a:clrChange>
            <a:extLst>
              <a:ext uri="{28A0092B-C50C-407E-A947-70E740481C1C}">
                <a14:useLocalDpi xmlns:a14="http://schemas.microsoft.com/office/drawing/2010/main" val="0"/>
              </a:ext>
            </a:extLst>
          </a:blip>
          <a:srcRect/>
          <a:stretch>
            <a:fillRect/>
          </a:stretch>
        </p:blipFill>
        <p:spPr bwMode="auto">
          <a:xfrm rot="-9505496">
            <a:off x="3048000" y="5114925"/>
            <a:ext cx="954088"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Down Arrow 1"/>
          <p:cNvSpPr>
            <a:spLocks noChangeArrowheads="1"/>
          </p:cNvSpPr>
          <p:nvPr/>
        </p:nvSpPr>
        <p:spPr bwMode="auto">
          <a:xfrm rot="10593494">
            <a:off x="2979738" y="3617913"/>
            <a:ext cx="304800" cy="681037"/>
          </a:xfrm>
          <a:prstGeom prst="downArrow">
            <a:avLst>
              <a:gd name="adj1" fmla="val 50000"/>
              <a:gd name="adj2" fmla="val 49860"/>
            </a:avLst>
          </a:prstGeom>
          <a:solidFill>
            <a:srgbClr val="00B05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sp>
        <p:nvSpPr>
          <p:cNvPr id="21513" name="Down Arrow 11"/>
          <p:cNvSpPr>
            <a:spLocks noChangeArrowheads="1"/>
          </p:cNvSpPr>
          <p:nvPr/>
        </p:nvSpPr>
        <p:spPr bwMode="auto">
          <a:xfrm rot="10593494">
            <a:off x="3544888" y="3592513"/>
            <a:ext cx="304800" cy="681037"/>
          </a:xfrm>
          <a:prstGeom prst="downArrow">
            <a:avLst>
              <a:gd name="adj1" fmla="val 50000"/>
              <a:gd name="adj2" fmla="val 49860"/>
            </a:avLst>
          </a:prstGeom>
          <a:solidFill>
            <a:srgbClr val="00B05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sp>
        <p:nvSpPr>
          <p:cNvPr id="21514" name="Down Arrow 12"/>
          <p:cNvSpPr>
            <a:spLocks noChangeArrowheads="1"/>
          </p:cNvSpPr>
          <p:nvPr/>
        </p:nvSpPr>
        <p:spPr bwMode="auto">
          <a:xfrm rot="10593494">
            <a:off x="2143125" y="3617913"/>
            <a:ext cx="304800" cy="681037"/>
          </a:xfrm>
          <a:prstGeom prst="downArrow">
            <a:avLst>
              <a:gd name="adj1" fmla="val 50000"/>
              <a:gd name="adj2" fmla="val 49860"/>
            </a:avLst>
          </a:prstGeom>
          <a:solidFill>
            <a:srgbClr val="FF000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sp>
        <p:nvSpPr>
          <p:cNvPr id="21515" name="Down Arrow 13"/>
          <p:cNvSpPr>
            <a:spLocks noChangeArrowheads="1"/>
          </p:cNvSpPr>
          <p:nvPr/>
        </p:nvSpPr>
        <p:spPr bwMode="auto">
          <a:xfrm rot="10593494">
            <a:off x="1287463" y="3617913"/>
            <a:ext cx="304800" cy="681037"/>
          </a:xfrm>
          <a:prstGeom prst="downArrow">
            <a:avLst>
              <a:gd name="adj1" fmla="val 50000"/>
              <a:gd name="adj2" fmla="val 49860"/>
            </a:avLst>
          </a:prstGeom>
          <a:solidFill>
            <a:srgbClr val="FF000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cxnSp>
        <p:nvCxnSpPr>
          <p:cNvPr id="21516" name="Straight Connector 3"/>
          <p:cNvCxnSpPr>
            <a:cxnSpLocks noChangeShapeType="1"/>
          </p:cNvCxnSpPr>
          <p:nvPr/>
        </p:nvCxnSpPr>
        <p:spPr bwMode="auto">
          <a:xfrm flipH="1">
            <a:off x="1114425" y="3635375"/>
            <a:ext cx="717550" cy="752475"/>
          </a:xfrm>
          <a:prstGeom prst="line">
            <a:avLst/>
          </a:prstGeom>
          <a:noFill/>
          <a:ln w="762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17" name="Straight Connector 16"/>
          <p:cNvCxnSpPr>
            <a:cxnSpLocks noChangeShapeType="1"/>
          </p:cNvCxnSpPr>
          <p:nvPr/>
        </p:nvCxnSpPr>
        <p:spPr bwMode="auto">
          <a:xfrm flipH="1">
            <a:off x="1951038" y="3646488"/>
            <a:ext cx="717550" cy="752475"/>
          </a:xfrm>
          <a:prstGeom prst="line">
            <a:avLst/>
          </a:prstGeom>
          <a:noFill/>
          <a:ln w="762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18" name="TextBox 4"/>
          <p:cNvSpPr txBox="1">
            <a:spLocks noChangeArrowheads="1"/>
          </p:cNvSpPr>
          <p:nvPr/>
        </p:nvSpPr>
        <p:spPr bwMode="auto">
          <a:xfrm>
            <a:off x="2844800" y="428625"/>
            <a:ext cx="576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GB" sz="1800"/>
              <a:t>🎪</a:t>
            </a:r>
          </a:p>
          <a:p>
            <a:pPr>
              <a:spcBef>
                <a:spcPct val="0"/>
              </a:spcBef>
              <a:buClrTx/>
              <a:buFontTx/>
              <a:buNone/>
            </a:pPr>
            <a:endParaRPr lang="en-GB" sz="1800"/>
          </a:p>
        </p:txBody>
      </p:sp>
      <p:sp>
        <p:nvSpPr>
          <p:cNvPr id="20" name="Rectangle 3"/>
          <p:cNvSpPr txBox="1">
            <a:spLocks noChangeArrowheads="1"/>
          </p:cNvSpPr>
          <p:nvPr/>
        </p:nvSpPr>
        <p:spPr bwMode="auto">
          <a:xfrm>
            <a:off x="4926013" y="1198563"/>
            <a:ext cx="3940175" cy="464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GB" sz="2000"/>
              <a:t>Pick out the position of the circling glider against the horizon as they are heading directly away from you.</a:t>
            </a:r>
          </a:p>
          <a:p>
            <a:pPr eaLnBrk="1" hangingPunct="1"/>
            <a:r>
              <a:rPr lang="en-GB" sz="2000"/>
              <a:t>If you are sure that there will be adequate separation when you arrive, fly directly to that point on the horizon (A)</a:t>
            </a:r>
          </a:p>
          <a:p>
            <a:pPr eaLnBrk="1" hangingPunct="1"/>
            <a:r>
              <a:rPr lang="en-GB" sz="2000"/>
              <a:t>If you are not sure there will be separation, then fly to a point outside of the circle (B) and gradually work your way in, as and when you have safe separation</a:t>
            </a:r>
          </a:p>
        </p:txBody>
      </p:sp>
      <p:sp>
        <p:nvSpPr>
          <p:cNvPr id="21520" name="TextBox 20"/>
          <p:cNvSpPr txBox="1">
            <a:spLocks noChangeArrowheads="1"/>
          </p:cNvSpPr>
          <p:nvPr/>
        </p:nvSpPr>
        <p:spPr bwMode="auto">
          <a:xfrm>
            <a:off x="2995613" y="4322763"/>
            <a:ext cx="338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GB" sz="1800"/>
              <a:t>A</a:t>
            </a:r>
          </a:p>
        </p:txBody>
      </p:sp>
      <p:sp>
        <p:nvSpPr>
          <p:cNvPr id="21521" name="TextBox 21"/>
          <p:cNvSpPr txBox="1">
            <a:spLocks noChangeArrowheads="1"/>
          </p:cNvSpPr>
          <p:nvPr/>
        </p:nvSpPr>
        <p:spPr bwMode="auto">
          <a:xfrm>
            <a:off x="3578225" y="4322763"/>
            <a:ext cx="338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GB" sz="1800"/>
              <a:t>B</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28600"/>
            <a:ext cx="8229600" cy="1112838"/>
          </a:xfrm>
        </p:spPr>
        <p:txBody>
          <a:bodyPr/>
          <a:lstStyle/>
          <a:p>
            <a:pPr eaLnBrk="1" hangingPunct="1">
              <a:defRPr/>
            </a:pPr>
            <a:r>
              <a:rPr lang="en-GB" b="1" dirty="0" smtClean="0"/>
              <a:t>Staying in a Thermal</a:t>
            </a:r>
            <a:endParaRPr lang="en-GB" dirty="0" smtClean="0"/>
          </a:p>
        </p:txBody>
      </p:sp>
      <p:sp>
        <p:nvSpPr>
          <p:cNvPr id="60419" name="Rectangle 3"/>
          <p:cNvSpPr>
            <a:spLocks noGrp="1" noChangeArrowheads="1"/>
          </p:cNvSpPr>
          <p:nvPr>
            <p:ph type="body" sz="half" idx="1"/>
          </p:nvPr>
        </p:nvSpPr>
        <p:spPr>
          <a:xfrm>
            <a:off x="395288" y="1196975"/>
            <a:ext cx="8353425" cy="4464050"/>
          </a:xfrm>
        </p:spPr>
        <p:txBody>
          <a:bodyPr/>
          <a:lstStyle/>
          <a:p>
            <a:pPr eaLnBrk="1" hangingPunct="1">
              <a:defRPr/>
            </a:pPr>
            <a:r>
              <a:rPr lang="en-GB" sz="2000" dirty="0" smtClean="0"/>
              <a:t>Lookout is always paramount. Never allow your monitoring of in-cockpit equipment to interfere with your lookout. </a:t>
            </a:r>
            <a:r>
              <a:rPr lang="en-GB" sz="2000" dirty="0" smtClean="0">
                <a:solidFill>
                  <a:srgbClr val="FF0000"/>
                </a:solidFill>
              </a:rPr>
              <a:t>Maintain visual contact with established gliders and position your glider so established pilots can see your glider</a:t>
            </a:r>
            <a:r>
              <a:rPr lang="en-GB" sz="2000" dirty="0" smtClean="0"/>
              <a:t>.</a:t>
            </a:r>
          </a:p>
          <a:p>
            <a:pPr eaLnBrk="1" hangingPunct="1">
              <a:defRPr/>
            </a:pPr>
            <a:r>
              <a:rPr lang="en-GB" sz="2000" dirty="0" smtClean="0"/>
              <a:t>When at a similar level to another glider, never turn inside or point your glider at or ahead of the other glider unless you can guarantee safe separation and maintain visual contact.</a:t>
            </a:r>
          </a:p>
          <a:p>
            <a:pPr eaLnBrk="1" hangingPunct="1">
              <a:defRPr/>
            </a:pPr>
            <a:r>
              <a:rPr lang="en-GB" sz="2000" dirty="0" smtClean="0"/>
              <a:t>If you lose visual contact with a nearby glider or if you cannot guarantee safe separation or </a:t>
            </a:r>
            <a:r>
              <a:rPr lang="en-GB" sz="2000" dirty="0" smtClean="0">
                <a:solidFill>
                  <a:srgbClr val="FF0000"/>
                </a:solidFill>
              </a:rPr>
              <a:t>feel uncomfortable, leave the thermal</a:t>
            </a:r>
            <a:r>
              <a:rPr lang="en-GB" sz="2000" dirty="0" smtClean="0"/>
              <a:t>.</a:t>
            </a:r>
          </a:p>
          <a:p>
            <a:pPr eaLnBrk="1" hangingPunct="1">
              <a:defRPr/>
            </a:pPr>
            <a:r>
              <a:rPr lang="en-GB" sz="2000" dirty="0" smtClean="0">
                <a:solidFill>
                  <a:srgbClr val="FF0000"/>
                </a:solidFill>
              </a:rPr>
              <a:t>Look out for other aircraft joining </a:t>
            </a:r>
            <a:r>
              <a:rPr lang="en-GB" sz="2000" dirty="0" smtClean="0"/>
              <a:t>or converging in height.</a:t>
            </a:r>
          </a:p>
          <a:p>
            <a:pPr eaLnBrk="1" hangingPunct="1">
              <a:defRPr/>
            </a:pPr>
            <a:r>
              <a:rPr lang="en-GB" sz="2000" dirty="0" smtClean="0">
                <a:solidFill>
                  <a:srgbClr val="FF0000"/>
                </a:solidFill>
              </a:rPr>
              <a:t>Look outside the turn and behind before straightening up</a:t>
            </a:r>
            <a:r>
              <a:rPr lang="en-GB" sz="2000" dirty="0" smtClean="0"/>
              <a:t>. Do not manoeuvre sharply unless clear of all other aircraft.</a:t>
            </a:r>
          </a:p>
          <a:p>
            <a:pPr marL="0" indent="0" eaLnBrk="1" hangingPunct="1">
              <a:lnSpc>
                <a:spcPct val="90000"/>
              </a:lnSpc>
              <a:buFontTx/>
              <a:buNone/>
              <a:defRPr/>
            </a:pPr>
            <a:endParaRPr lang="en-GB" sz="4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39750" y="1700213"/>
            <a:ext cx="3816350" cy="35290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sp>
        <p:nvSpPr>
          <p:cNvPr id="125955" name="Rectangle 3"/>
          <p:cNvSpPr>
            <a:spLocks noGrp="1" noChangeArrowheads="1"/>
          </p:cNvSpPr>
          <p:nvPr>
            <p:ph type="title"/>
          </p:nvPr>
        </p:nvSpPr>
        <p:spPr/>
        <p:txBody>
          <a:bodyPr/>
          <a:lstStyle/>
          <a:p>
            <a:pPr eaLnBrk="1" hangingPunct="1">
              <a:defRPr/>
            </a:pPr>
            <a:r>
              <a:rPr lang="en-GB" dirty="0" smtClean="0"/>
              <a:t>Sharing a Thermal</a:t>
            </a:r>
          </a:p>
        </p:txBody>
      </p:sp>
      <p:sp>
        <p:nvSpPr>
          <p:cNvPr id="24580" name="Text Box 5"/>
          <p:cNvSpPr txBox="1">
            <a:spLocks noChangeArrowheads="1"/>
          </p:cNvSpPr>
          <p:nvPr/>
        </p:nvSpPr>
        <p:spPr bwMode="auto">
          <a:xfrm>
            <a:off x="8367713" y="5683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pic>
        <p:nvPicPr>
          <p:cNvPr id="24581" name="Picture 8" descr="glider3"/>
          <p:cNvPicPr>
            <a:picLocks noChangeAspect="1" noChangeArrowheads="1"/>
          </p:cNvPicPr>
          <p:nvPr/>
        </p:nvPicPr>
        <p:blipFill>
          <a:blip r:embed="rId2" cstate="print">
            <a:clrChange>
              <a:clrFrom>
                <a:srgbClr val="FFFF00"/>
              </a:clrFrom>
              <a:clrTo>
                <a:srgbClr val="FFFF00">
                  <a:alpha val="0"/>
                </a:srgbClr>
              </a:clrTo>
            </a:clrChange>
            <a:extLst>
              <a:ext uri="{28A0092B-C50C-407E-A947-70E740481C1C}">
                <a14:useLocalDpi xmlns:a14="http://schemas.microsoft.com/office/drawing/2010/main" val="0"/>
              </a:ext>
            </a:extLst>
          </a:blip>
          <a:srcRect/>
          <a:stretch>
            <a:fillRect/>
          </a:stretch>
        </p:blipFill>
        <p:spPr bwMode="auto">
          <a:xfrm rot="-9505496">
            <a:off x="3498850" y="3333750"/>
            <a:ext cx="6270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Oval 9"/>
          <p:cNvSpPr>
            <a:spLocks noChangeArrowheads="1"/>
          </p:cNvSpPr>
          <p:nvPr/>
        </p:nvSpPr>
        <p:spPr bwMode="auto">
          <a:xfrm>
            <a:off x="900113" y="2076450"/>
            <a:ext cx="2894012" cy="28654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pic>
        <p:nvPicPr>
          <p:cNvPr id="24583" name="Picture 8" descr="glider3"/>
          <p:cNvPicPr>
            <a:picLocks noChangeAspect="1" noChangeArrowheads="1"/>
          </p:cNvPicPr>
          <p:nvPr/>
        </p:nvPicPr>
        <p:blipFill>
          <a:blip r:embed="rId2" cstate="print">
            <a:clrChange>
              <a:clrFrom>
                <a:srgbClr val="FFFF00"/>
              </a:clrFrom>
              <a:clrTo>
                <a:srgbClr val="FFFF00">
                  <a:alpha val="0"/>
                </a:srgbClr>
              </a:clrTo>
            </a:clrChange>
            <a:extLst>
              <a:ext uri="{28A0092B-C50C-407E-A947-70E740481C1C}">
                <a14:useLocalDpi xmlns:a14="http://schemas.microsoft.com/office/drawing/2010/main" val="0"/>
              </a:ext>
            </a:extLst>
          </a:blip>
          <a:srcRect/>
          <a:stretch>
            <a:fillRect/>
          </a:stretch>
        </p:blipFill>
        <p:spPr bwMode="auto">
          <a:xfrm rot="5088668">
            <a:off x="1317625" y="2049463"/>
            <a:ext cx="62706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glider3"/>
          <p:cNvPicPr>
            <a:picLocks noChangeAspect="1" noChangeArrowheads="1"/>
          </p:cNvPicPr>
          <p:nvPr/>
        </p:nvPicPr>
        <p:blipFill>
          <a:blip r:embed="rId2" cstate="print">
            <a:clrChange>
              <a:clrFrom>
                <a:srgbClr val="FFFF00"/>
              </a:clrFrom>
              <a:clrTo>
                <a:srgbClr val="FFFF00">
                  <a:alpha val="0"/>
                </a:srgbClr>
              </a:clrTo>
            </a:clrChange>
            <a:extLst>
              <a:ext uri="{28A0092B-C50C-407E-A947-70E740481C1C}">
                <a14:useLocalDpi xmlns:a14="http://schemas.microsoft.com/office/drawing/2010/main" val="0"/>
              </a:ext>
            </a:extLst>
          </a:blip>
          <a:srcRect/>
          <a:stretch>
            <a:fillRect/>
          </a:stretch>
        </p:blipFill>
        <p:spPr bwMode="auto">
          <a:xfrm rot="-2082162">
            <a:off x="1244600" y="4484688"/>
            <a:ext cx="6286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txBox="1">
            <a:spLocks noChangeArrowheads="1"/>
          </p:cNvSpPr>
          <p:nvPr/>
        </p:nvSpPr>
        <p:spPr bwMode="auto">
          <a:xfrm>
            <a:off x="4703763" y="1700213"/>
            <a:ext cx="3983037"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GB" sz="2000"/>
              <a:t>Try to </a:t>
            </a:r>
            <a:r>
              <a:rPr lang="en-GB" sz="2000">
                <a:solidFill>
                  <a:srgbClr val="FF0000"/>
                </a:solidFill>
              </a:rPr>
              <a:t>maintain a position where you can see the other gliders and be seen by them</a:t>
            </a:r>
          </a:p>
          <a:p>
            <a:pPr eaLnBrk="1" hangingPunct="1"/>
            <a:r>
              <a:rPr lang="en-GB" sz="2000"/>
              <a:t>Increase your angle of bank to catch up</a:t>
            </a:r>
          </a:p>
          <a:p>
            <a:pPr eaLnBrk="1" hangingPunct="1"/>
            <a:r>
              <a:rPr lang="en-GB" sz="2000"/>
              <a:t>Decrease your angle of bank to fall back</a:t>
            </a:r>
          </a:p>
          <a:p>
            <a:pPr eaLnBrk="1" hangingPunct="1"/>
            <a:r>
              <a:rPr lang="en-GB" sz="2000"/>
              <a:t>Remember… It’s a big old sky – if you feel uncomfortable, exit with due caution and find another thermal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28600"/>
            <a:ext cx="8229600" cy="1112838"/>
          </a:xfrm>
        </p:spPr>
        <p:txBody>
          <a:bodyPr/>
          <a:lstStyle/>
          <a:p>
            <a:pPr eaLnBrk="1" hangingPunct="1">
              <a:defRPr/>
            </a:pPr>
            <a:r>
              <a:rPr lang="en-GB" b="1" dirty="0" smtClean="0"/>
              <a:t>Ridge Soaring</a:t>
            </a:r>
            <a:endParaRPr lang="en-GB" dirty="0" smtClean="0"/>
          </a:p>
        </p:txBody>
      </p:sp>
      <p:sp>
        <p:nvSpPr>
          <p:cNvPr id="60419" name="Rectangle 3"/>
          <p:cNvSpPr>
            <a:spLocks noGrp="1" noChangeArrowheads="1"/>
          </p:cNvSpPr>
          <p:nvPr>
            <p:ph type="body" sz="half" idx="1"/>
          </p:nvPr>
        </p:nvSpPr>
        <p:spPr>
          <a:xfrm>
            <a:off x="390525" y="1196975"/>
            <a:ext cx="8362950" cy="4679950"/>
          </a:xfrm>
        </p:spPr>
        <p:txBody>
          <a:bodyPr/>
          <a:lstStyle/>
          <a:p>
            <a:pPr eaLnBrk="1" hangingPunct="1">
              <a:defRPr/>
            </a:pPr>
            <a:r>
              <a:rPr lang="en-GB" sz="2000" dirty="0">
                <a:solidFill>
                  <a:srgbClr val="FF0000"/>
                </a:solidFill>
              </a:rPr>
              <a:t>Make all turns away from the ridge.</a:t>
            </a:r>
          </a:p>
          <a:p>
            <a:pPr eaLnBrk="1" hangingPunct="1">
              <a:defRPr/>
            </a:pPr>
            <a:r>
              <a:rPr lang="en-GB" sz="2000" dirty="0" smtClean="0"/>
              <a:t>Where reasonably possible, remain 500′ clear of people and property.</a:t>
            </a:r>
          </a:p>
          <a:p>
            <a:pPr eaLnBrk="1" hangingPunct="1">
              <a:defRPr/>
            </a:pPr>
            <a:r>
              <a:rPr lang="en-GB" sz="2000" b="1" dirty="0">
                <a:solidFill>
                  <a:srgbClr val="FF0000"/>
                </a:solidFill>
              </a:rPr>
              <a:t>NEVER</a:t>
            </a:r>
            <a:r>
              <a:rPr lang="en-GB" sz="2000" dirty="0">
                <a:solidFill>
                  <a:srgbClr val="FF0000"/>
                </a:solidFill>
              </a:rPr>
              <a:t> fly close to, towards or directly over any person on the ground.</a:t>
            </a:r>
          </a:p>
          <a:p>
            <a:pPr eaLnBrk="1" hangingPunct="1">
              <a:defRPr/>
            </a:pPr>
            <a:r>
              <a:rPr lang="en-GB" sz="2000" dirty="0" smtClean="0"/>
              <a:t>Do not fly lower than necessary to utilise the soaring conditions</a:t>
            </a:r>
          </a:p>
          <a:p>
            <a:pPr eaLnBrk="1" hangingPunct="1">
              <a:defRPr/>
            </a:pPr>
            <a:r>
              <a:rPr lang="en-GB" sz="2000" dirty="0" smtClean="0">
                <a:solidFill>
                  <a:srgbClr val="FF0000"/>
                </a:solidFill>
              </a:rPr>
              <a:t>Lookout is always paramount.</a:t>
            </a:r>
          </a:p>
          <a:p>
            <a:pPr eaLnBrk="1" hangingPunct="1">
              <a:defRPr/>
            </a:pPr>
            <a:r>
              <a:rPr lang="en-GB" sz="2000" dirty="0" smtClean="0"/>
              <a:t>Remain clear of other aircraft. </a:t>
            </a:r>
            <a:r>
              <a:rPr lang="en-GB" sz="2000" dirty="0" smtClean="0">
                <a:solidFill>
                  <a:srgbClr val="FF0000"/>
                </a:solidFill>
              </a:rPr>
              <a:t>The glider with the ridge on the right has priority.</a:t>
            </a:r>
          </a:p>
          <a:p>
            <a:pPr eaLnBrk="1" hangingPunct="1">
              <a:defRPr/>
            </a:pPr>
            <a:r>
              <a:rPr lang="en-GB" sz="2000" dirty="0" smtClean="0">
                <a:solidFill>
                  <a:srgbClr val="FF0000"/>
                </a:solidFill>
              </a:rPr>
              <a:t>Overtake with extreme caution</a:t>
            </a:r>
            <a:r>
              <a:rPr lang="en-GB" sz="2000" dirty="0" smtClean="0"/>
              <a:t>, bearing in mind the other glider could suddenly change direction. A full 360 degree orbit with appropriate lookout </a:t>
            </a:r>
            <a:r>
              <a:rPr lang="en-GB" sz="2000" dirty="0"/>
              <a:t>or turning back </a:t>
            </a:r>
            <a:r>
              <a:rPr lang="en-GB" sz="2000" dirty="0" smtClean="0"/>
              <a:t>early may be a safer option than overtaking.</a:t>
            </a:r>
          </a:p>
          <a:p>
            <a:pPr eaLnBrk="1" hangingPunct="1">
              <a:defRPr/>
            </a:pPr>
            <a:r>
              <a:rPr lang="en-GB" sz="2000" i="1" dirty="0" smtClean="0"/>
              <a:t>Be aware that when flying with a significant drift angle, FLARM direction indications can be misleading.</a:t>
            </a:r>
          </a:p>
          <a:p>
            <a:pPr eaLnBrk="1" hangingPunct="1">
              <a:defRPr/>
            </a:pPr>
            <a:r>
              <a:rPr lang="en-GB" sz="2000" i="1" dirty="0" smtClean="0"/>
              <a:t>Always have an available safe landing option.</a:t>
            </a:r>
          </a:p>
          <a:p>
            <a:pPr marL="0" indent="0" eaLnBrk="1" hangingPunct="1">
              <a:lnSpc>
                <a:spcPct val="90000"/>
              </a:lnSpc>
              <a:buFontTx/>
              <a:buNone/>
              <a:defRPr/>
            </a:pPr>
            <a:endParaRPr lang="en-GB" sz="4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04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041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04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0" y="260350"/>
            <a:ext cx="4402138" cy="896938"/>
          </a:xfrm>
        </p:spPr>
        <p:txBody>
          <a:bodyPr/>
          <a:lstStyle/>
          <a:p>
            <a:pPr eaLnBrk="1" hangingPunct="1">
              <a:defRPr/>
            </a:pPr>
            <a:r>
              <a:rPr lang="en-GB" dirty="0" smtClean="0"/>
              <a:t>The Mynd Ridge</a:t>
            </a:r>
          </a:p>
        </p:txBody>
      </p:sp>
      <p:sp>
        <p:nvSpPr>
          <p:cNvPr id="130051" name="Rectangle 3"/>
          <p:cNvSpPr>
            <a:spLocks noGrp="1" noChangeArrowheads="1"/>
          </p:cNvSpPr>
          <p:nvPr>
            <p:ph type="body" idx="1"/>
          </p:nvPr>
        </p:nvSpPr>
        <p:spPr>
          <a:xfrm>
            <a:off x="4225925" y="1196975"/>
            <a:ext cx="4786313" cy="4824413"/>
          </a:xfrm>
        </p:spPr>
        <p:txBody>
          <a:bodyPr/>
          <a:lstStyle/>
          <a:p>
            <a:pPr eaLnBrk="1" hangingPunct="1"/>
            <a:r>
              <a:rPr lang="en-GB" sz="2000" b="1" smtClean="0"/>
              <a:t>Hazards</a:t>
            </a:r>
          </a:p>
          <a:p>
            <a:pPr eaLnBrk="1" hangingPunct="1"/>
            <a:r>
              <a:rPr lang="en-GB" sz="2000" smtClean="0">
                <a:solidFill>
                  <a:srgbClr val="FF0000"/>
                </a:solidFill>
              </a:rPr>
              <a:t>Modeller’s Bowl </a:t>
            </a:r>
            <a:r>
              <a:rPr lang="en-GB" sz="2000" smtClean="0"/>
              <a:t>at Pole Cottage (A)</a:t>
            </a:r>
          </a:p>
          <a:p>
            <a:pPr eaLnBrk="1" hangingPunct="1"/>
            <a:r>
              <a:rPr lang="en-GB" sz="2000" smtClean="0">
                <a:solidFill>
                  <a:srgbClr val="FF0000"/>
                </a:solidFill>
              </a:rPr>
              <a:t>HG/PG Field </a:t>
            </a:r>
            <a:r>
              <a:rPr lang="en-GB" sz="2000" smtClean="0"/>
              <a:t>(B)</a:t>
            </a:r>
          </a:p>
          <a:p>
            <a:pPr eaLnBrk="1" hangingPunct="1"/>
            <a:r>
              <a:rPr lang="en-GB" sz="2000" smtClean="0"/>
              <a:t>HG and particularly </a:t>
            </a:r>
            <a:r>
              <a:rPr lang="en-GB" sz="2000" smtClean="0">
                <a:solidFill>
                  <a:srgbClr val="FF0000"/>
                </a:solidFill>
              </a:rPr>
              <a:t>PG traffic </a:t>
            </a:r>
            <a:r>
              <a:rPr lang="en-GB" sz="2000" smtClean="0"/>
              <a:t>can be very dense, and there is a </a:t>
            </a:r>
            <a:r>
              <a:rPr lang="en-GB" sz="2000" smtClean="0">
                <a:solidFill>
                  <a:srgbClr val="FF0000"/>
                </a:solidFill>
              </a:rPr>
              <a:t>huge speed differential</a:t>
            </a:r>
            <a:r>
              <a:rPr lang="en-GB" sz="2000" smtClean="0"/>
              <a:t>.</a:t>
            </a:r>
          </a:p>
          <a:p>
            <a:pPr eaLnBrk="1" hangingPunct="1"/>
            <a:r>
              <a:rPr lang="en-GB" sz="2000" smtClean="0">
                <a:solidFill>
                  <a:srgbClr val="FF0000"/>
                </a:solidFill>
              </a:rPr>
              <a:t>Other Gliders!!!</a:t>
            </a:r>
          </a:p>
          <a:p>
            <a:pPr eaLnBrk="1" hangingPunct="1"/>
            <a:r>
              <a:rPr lang="en-GB" sz="2000" smtClean="0">
                <a:solidFill>
                  <a:srgbClr val="FF0000"/>
                </a:solidFill>
              </a:rPr>
              <a:t>Low Sun </a:t>
            </a:r>
            <a:r>
              <a:rPr lang="en-GB" sz="2000" smtClean="0"/>
              <a:t>– visual contact may only be one way!</a:t>
            </a:r>
          </a:p>
          <a:p>
            <a:pPr eaLnBrk="1" hangingPunct="1"/>
            <a:r>
              <a:rPr lang="en-GB" sz="2000" smtClean="0">
                <a:solidFill>
                  <a:srgbClr val="FF0000"/>
                </a:solidFill>
              </a:rPr>
              <a:t>Take early, but cautious, avoiding action</a:t>
            </a:r>
            <a:r>
              <a:rPr lang="en-GB" sz="2000" smtClean="0"/>
              <a:t>. A good lookout and a clear plan is needed, so that in avoiding one hazard you don’t inadvertently steer into the path of another!</a:t>
            </a:r>
          </a:p>
        </p:txBody>
      </p:sp>
      <p:pic>
        <p:nvPicPr>
          <p:cNvPr id="276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161925"/>
            <a:ext cx="3997325"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Oval 2"/>
          <p:cNvSpPr>
            <a:spLocks noChangeArrowheads="1"/>
          </p:cNvSpPr>
          <p:nvPr/>
        </p:nvSpPr>
        <p:spPr bwMode="auto">
          <a:xfrm>
            <a:off x="2597150" y="549275"/>
            <a:ext cx="966788" cy="4318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sp>
        <p:nvSpPr>
          <p:cNvPr id="27654" name="Oval 5"/>
          <p:cNvSpPr>
            <a:spLocks noChangeArrowheads="1"/>
          </p:cNvSpPr>
          <p:nvPr/>
        </p:nvSpPr>
        <p:spPr bwMode="auto">
          <a:xfrm>
            <a:off x="2244725" y="2349500"/>
            <a:ext cx="527050" cy="4318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sp>
        <p:nvSpPr>
          <p:cNvPr id="27655" name="TextBox 3"/>
          <p:cNvSpPr txBox="1">
            <a:spLocks noChangeArrowheads="1"/>
          </p:cNvSpPr>
          <p:nvPr/>
        </p:nvSpPr>
        <p:spPr bwMode="auto">
          <a:xfrm>
            <a:off x="3644900" y="622300"/>
            <a:ext cx="33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GB" sz="1800"/>
              <a:t>A</a:t>
            </a:r>
          </a:p>
        </p:txBody>
      </p:sp>
      <p:sp>
        <p:nvSpPr>
          <p:cNvPr id="27656" name="TextBox 7"/>
          <p:cNvSpPr txBox="1">
            <a:spLocks noChangeArrowheads="1"/>
          </p:cNvSpPr>
          <p:nvPr/>
        </p:nvSpPr>
        <p:spPr bwMode="auto">
          <a:xfrm>
            <a:off x="2905125" y="2409825"/>
            <a:ext cx="33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GB" sz="1800"/>
              <a:t>B</a:t>
            </a:r>
          </a:p>
        </p:txBody>
      </p:sp>
      <p:sp>
        <p:nvSpPr>
          <p:cNvPr id="5" name="Arc 4"/>
          <p:cNvSpPr/>
          <p:nvPr/>
        </p:nvSpPr>
        <p:spPr bwMode="auto">
          <a:xfrm rot="903463">
            <a:off x="1331913" y="390525"/>
            <a:ext cx="882650" cy="6043613"/>
          </a:xfrm>
          <a:prstGeom prst="arc">
            <a:avLst>
              <a:gd name="adj1" fmla="val 16200000"/>
              <a:gd name="adj2" fmla="val 4856192"/>
            </a:avLst>
          </a:prstGeom>
          <a:noFill/>
          <a:ln w="9525" cap="flat" cmpd="sng" algn="ctr">
            <a:solidFill>
              <a:schemeClr val="tx1"/>
            </a:solidFill>
            <a:prstDash val="solid"/>
            <a:round/>
            <a:headEnd type="none" w="med" len="med"/>
            <a:tailEnd type="none" w="med" len="med"/>
          </a:ln>
          <a:effectLst/>
          <a:extLst/>
        </p:spPr>
        <p:txBody>
          <a:bodyPr/>
          <a:lstStyle/>
          <a:p>
            <a:pPr>
              <a:defRPr/>
            </a:pPr>
            <a:endParaRPr lang="en-GB"/>
          </a:p>
        </p:txBody>
      </p:sp>
      <p:sp>
        <p:nvSpPr>
          <p:cNvPr id="10" name="Arc 9"/>
          <p:cNvSpPr/>
          <p:nvPr/>
        </p:nvSpPr>
        <p:spPr bwMode="auto">
          <a:xfrm rot="903463">
            <a:off x="944563" y="271463"/>
            <a:ext cx="882650" cy="6043612"/>
          </a:xfrm>
          <a:prstGeom prst="arc">
            <a:avLst>
              <a:gd name="adj1" fmla="val 16434327"/>
              <a:gd name="adj2" fmla="val 4859614"/>
            </a:avLst>
          </a:prstGeom>
          <a:noFill/>
          <a:ln w="9525" cap="flat" cmpd="sng" algn="ctr">
            <a:solidFill>
              <a:schemeClr val="tx1"/>
            </a:solidFill>
            <a:prstDash val="solid"/>
            <a:round/>
            <a:headEnd type="none" w="med" len="med"/>
            <a:tailEnd type="none" w="med" len="med"/>
          </a:ln>
          <a:effectLst/>
          <a:extLst/>
        </p:spPr>
        <p:txBody>
          <a:bodyPr/>
          <a:lstStyle/>
          <a:p>
            <a:pPr>
              <a:defRPr/>
            </a:pPr>
            <a:endParaRPr lang="en-GB"/>
          </a:p>
        </p:txBody>
      </p:sp>
      <p:pic>
        <p:nvPicPr>
          <p:cNvPr id="27659" name="Picture 5" descr="glider3"/>
          <p:cNvPicPr>
            <a:picLocks noChangeAspect="1" noChangeArrowheads="1"/>
          </p:cNvPicPr>
          <p:nvPr/>
        </p:nvPicPr>
        <p:blipFill>
          <a:blip r:embed="rId4" cstate="print">
            <a:clrChange>
              <a:clrFrom>
                <a:srgbClr val="FFFF00"/>
              </a:clrFrom>
              <a:clrTo>
                <a:srgbClr val="FFFF00">
                  <a:alpha val="0"/>
                </a:srgbClr>
              </a:clrTo>
            </a:clrChange>
            <a:extLst>
              <a:ext uri="{28A0092B-C50C-407E-A947-70E740481C1C}">
                <a14:useLocalDpi xmlns:a14="http://schemas.microsoft.com/office/drawing/2010/main" val="0"/>
              </a:ext>
            </a:extLst>
          </a:blip>
          <a:srcRect/>
          <a:stretch>
            <a:fillRect/>
          </a:stretch>
        </p:blipFill>
        <p:spPr bwMode="auto">
          <a:xfrm rot="6618727">
            <a:off x="1974057" y="3860006"/>
            <a:ext cx="239712"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60" name="Picture 5" descr="glider3"/>
          <p:cNvPicPr>
            <a:picLocks noChangeAspect="1" noChangeArrowheads="1"/>
          </p:cNvPicPr>
          <p:nvPr/>
        </p:nvPicPr>
        <p:blipFill>
          <a:blip r:embed="rId4" cstate="print">
            <a:clrChange>
              <a:clrFrom>
                <a:srgbClr val="FFFF00"/>
              </a:clrFrom>
              <a:clrTo>
                <a:srgbClr val="FFFF00">
                  <a:alpha val="0"/>
                </a:srgbClr>
              </a:clrTo>
            </a:clrChange>
            <a:extLst>
              <a:ext uri="{28A0092B-C50C-407E-A947-70E740481C1C}">
                <a14:useLocalDpi xmlns:a14="http://schemas.microsoft.com/office/drawing/2010/main" val="0"/>
              </a:ext>
            </a:extLst>
          </a:blip>
          <a:srcRect/>
          <a:stretch>
            <a:fillRect/>
          </a:stretch>
        </p:blipFill>
        <p:spPr bwMode="auto">
          <a:xfrm rot="-2618580">
            <a:off x="1995488" y="1812925"/>
            <a:ext cx="23812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Arc 6"/>
          <p:cNvSpPr/>
          <p:nvPr/>
        </p:nvSpPr>
        <p:spPr bwMode="auto">
          <a:xfrm rot="18644356">
            <a:off x="2235200" y="508000"/>
            <a:ext cx="403225" cy="263525"/>
          </a:xfrm>
          <a:prstGeom prst="arc">
            <a:avLst>
              <a:gd name="adj1" fmla="val 12028740"/>
              <a:gd name="adj2" fmla="val 0"/>
            </a:avLst>
          </a:prstGeom>
          <a:noFill/>
          <a:ln w="9525" cap="flat" cmpd="sng" algn="ctr">
            <a:solidFill>
              <a:schemeClr val="tx1"/>
            </a:solidFill>
            <a:prstDash val="solid"/>
            <a:round/>
            <a:headEnd type="none" w="med" len="med"/>
            <a:tailEnd type="none" w="med" len="med"/>
          </a:ln>
          <a:effectLst/>
          <a:extLst/>
        </p:spPr>
        <p:txBody>
          <a:bodyPr/>
          <a:lstStyle/>
          <a:p>
            <a:pPr>
              <a:defRPr/>
            </a:pPr>
            <a:endParaRPr lang="en-GB"/>
          </a:p>
        </p:txBody>
      </p:sp>
      <p:pic>
        <p:nvPicPr>
          <p:cNvPr id="27662" name="Picture 5" descr="glider3"/>
          <p:cNvPicPr>
            <a:picLocks noChangeAspect="1" noChangeArrowheads="1"/>
          </p:cNvPicPr>
          <p:nvPr/>
        </p:nvPicPr>
        <p:blipFill>
          <a:blip r:embed="rId4" cstate="print">
            <a:clrChange>
              <a:clrFrom>
                <a:srgbClr val="FFFF00"/>
              </a:clrFrom>
              <a:clrTo>
                <a:srgbClr val="FFFF00">
                  <a:alpha val="0"/>
                </a:srgbClr>
              </a:clrTo>
            </a:clrChange>
            <a:extLst>
              <a:ext uri="{28A0092B-C50C-407E-A947-70E740481C1C}">
                <a14:useLocalDpi xmlns:a14="http://schemas.microsoft.com/office/drawing/2010/main" val="0"/>
              </a:ext>
            </a:extLst>
          </a:blip>
          <a:srcRect/>
          <a:stretch>
            <a:fillRect/>
          </a:stretch>
        </p:blipFill>
        <p:spPr bwMode="auto">
          <a:xfrm rot="-2618580">
            <a:off x="2230438" y="328613"/>
            <a:ext cx="239712"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Arc 8"/>
          <p:cNvSpPr/>
          <p:nvPr/>
        </p:nvSpPr>
        <p:spPr bwMode="auto">
          <a:xfrm>
            <a:off x="561975" y="5721350"/>
            <a:ext cx="650875" cy="625475"/>
          </a:xfrm>
          <a:prstGeom prst="arc">
            <a:avLst>
              <a:gd name="adj1" fmla="val 21179623"/>
              <a:gd name="adj2" fmla="val 15627305"/>
            </a:avLst>
          </a:prstGeom>
          <a:noFill/>
          <a:ln w="9525" cap="flat" cmpd="sng" algn="ctr">
            <a:solidFill>
              <a:schemeClr val="tx1"/>
            </a:solidFill>
            <a:prstDash val="solid"/>
            <a:round/>
            <a:headEnd type="none" w="med" len="med"/>
            <a:tailEnd type="none" w="med" len="med"/>
          </a:ln>
          <a:effectLst/>
          <a:extLst/>
        </p:spPr>
        <p:txBody>
          <a:bodyPr/>
          <a:lstStyle/>
          <a:p>
            <a:pPr>
              <a:defRPr/>
            </a:pPr>
            <a:endParaRPr lang="en-GB"/>
          </a:p>
        </p:txBody>
      </p:sp>
      <p:sp>
        <p:nvSpPr>
          <p:cNvPr id="16" name="Arc 15"/>
          <p:cNvSpPr/>
          <p:nvPr/>
        </p:nvSpPr>
        <p:spPr bwMode="auto">
          <a:xfrm>
            <a:off x="203200" y="5013325"/>
            <a:ext cx="1368425" cy="708025"/>
          </a:xfrm>
          <a:prstGeom prst="arc">
            <a:avLst>
              <a:gd name="adj1" fmla="val 297472"/>
              <a:gd name="adj2" fmla="val 6120917"/>
            </a:avLst>
          </a:prstGeom>
          <a:noFill/>
          <a:ln w="9525" cap="flat" cmpd="sng" algn="ctr">
            <a:solidFill>
              <a:schemeClr val="tx1"/>
            </a:solidFill>
            <a:prstDash val="solid"/>
            <a:round/>
            <a:headEnd type="none" w="med" len="med"/>
            <a:tailEnd type="none" w="med" len="med"/>
          </a:ln>
          <a:effectLst/>
          <a:extLst/>
        </p:spPr>
        <p:txBody>
          <a:bodyPr/>
          <a:lstStyle/>
          <a:p>
            <a:pPr>
              <a:defRPr/>
            </a:pPr>
            <a:endParaRPr lang="en-GB"/>
          </a:p>
        </p:txBody>
      </p:sp>
      <p:sp>
        <p:nvSpPr>
          <p:cNvPr id="17" name="Arc 16"/>
          <p:cNvSpPr/>
          <p:nvPr/>
        </p:nvSpPr>
        <p:spPr bwMode="auto">
          <a:xfrm rot="5984074">
            <a:off x="811213" y="5113338"/>
            <a:ext cx="1368425" cy="708025"/>
          </a:xfrm>
          <a:prstGeom prst="arc">
            <a:avLst>
              <a:gd name="adj1" fmla="val 1054047"/>
              <a:gd name="adj2" fmla="val 6120917"/>
            </a:avLst>
          </a:prstGeom>
          <a:noFill/>
          <a:ln w="9525" cap="flat" cmpd="sng" algn="ctr">
            <a:solidFill>
              <a:schemeClr val="tx1"/>
            </a:solidFill>
            <a:prstDash val="solid"/>
            <a:round/>
            <a:headEnd type="none" w="med" len="med"/>
            <a:tailEnd type="none" w="med" len="med"/>
          </a:ln>
          <a:effectLst/>
          <a:extLst/>
        </p:spPr>
        <p:txBody>
          <a:bodyPr/>
          <a:lstStyle/>
          <a:p>
            <a:pPr>
              <a:defRPr/>
            </a:pPr>
            <a:endParaRPr lang="en-GB"/>
          </a:p>
        </p:txBody>
      </p:sp>
      <p:pic>
        <p:nvPicPr>
          <p:cNvPr id="27666" name="Picture 5" descr="glider3"/>
          <p:cNvPicPr>
            <a:picLocks noChangeAspect="1" noChangeArrowheads="1"/>
          </p:cNvPicPr>
          <p:nvPr/>
        </p:nvPicPr>
        <p:blipFill>
          <a:blip r:embed="rId4" cstate="print">
            <a:clrChange>
              <a:clrFrom>
                <a:srgbClr val="FFFF00"/>
              </a:clrFrom>
              <a:clrTo>
                <a:srgbClr val="FFFF00">
                  <a:alpha val="0"/>
                </a:srgbClr>
              </a:clrTo>
            </a:clrChange>
            <a:extLst>
              <a:ext uri="{28A0092B-C50C-407E-A947-70E740481C1C}">
                <a14:useLocalDpi xmlns:a14="http://schemas.microsoft.com/office/drawing/2010/main" val="0"/>
              </a:ext>
            </a:extLst>
          </a:blip>
          <a:srcRect/>
          <a:stretch>
            <a:fillRect/>
          </a:stretch>
        </p:blipFill>
        <p:spPr bwMode="auto">
          <a:xfrm rot="-2618580">
            <a:off x="1093788" y="5915025"/>
            <a:ext cx="23812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Arc 18"/>
          <p:cNvSpPr/>
          <p:nvPr/>
        </p:nvSpPr>
        <p:spPr bwMode="auto">
          <a:xfrm rot="18644356">
            <a:off x="2263775" y="946150"/>
            <a:ext cx="403225" cy="358775"/>
          </a:xfrm>
          <a:prstGeom prst="arc">
            <a:avLst>
              <a:gd name="adj1" fmla="val 14299931"/>
              <a:gd name="adj2" fmla="val 2381855"/>
            </a:avLst>
          </a:prstGeom>
          <a:noFill/>
          <a:ln w="9525" cap="flat" cmpd="sng" algn="ctr">
            <a:solidFill>
              <a:schemeClr val="tx1"/>
            </a:solidFill>
            <a:prstDash val="dash"/>
            <a:round/>
            <a:headEnd type="none" w="med" len="med"/>
            <a:tailEnd type="none" w="med" len="med"/>
          </a:ln>
          <a:effectLst/>
          <a:extLst/>
        </p:spPr>
        <p:txBody>
          <a:bodyPr/>
          <a:lstStyle/>
          <a:p>
            <a:pP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0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00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0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228600"/>
            <a:ext cx="8229600" cy="896938"/>
          </a:xfrm>
        </p:spPr>
        <p:txBody>
          <a:bodyPr/>
          <a:lstStyle/>
          <a:p>
            <a:pPr eaLnBrk="1" hangingPunct="1">
              <a:defRPr/>
            </a:pPr>
            <a:r>
              <a:rPr lang="en-GB" dirty="0" smtClean="0"/>
              <a:t>Airmanship / TEM</a:t>
            </a:r>
          </a:p>
        </p:txBody>
      </p:sp>
      <p:sp>
        <p:nvSpPr>
          <p:cNvPr id="132099" name="Rectangle 3"/>
          <p:cNvSpPr>
            <a:spLocks noGrp="1" noChangeArrowheads="1"/>
          </p:cNvSpPr>
          <p:nvPr>
            <p:ph type="body" idx="1"/>
          </p:nvPr>
        </p:nvSpPr>
        <p:spPr>
          <a:xfrm>
            <a:off x="323850" y="1628800"/>
            <a:ext cx="8374063" cy="4752950"/>
          </a:xfrm>
        </p:spPr>
        <p:txBody>
          <a:bodyPr/>
          <a:lstStyle/>
          <a:p>
            <a:pPr eaLnBrk="1" hangingPunct="1">
              <a:lnSpc>
                <a:spcPct val="80000"/>
              </a:lnSpc>
            </a:pPr>
            <a:r>
              <a:rPr lang="en-GB" sz="2400" i="1" dirty="0" smtClean="0"/>
              <a:t>TEM – Threat and Error Management</a:t>
            </a:r>
          </a:p>
          <a:p>
            <a:pPr lvl="1" eaLnBrk="1" hangingPunct="1">
              <a:lnSpc>
                <a:spcPct val="80000"/>
              </a:lnSpc>
            </a:pPr>
            <a:r>
              <a:rPr lang="en-GB" sz="2000" b="1" i="1" dirty="0" smtClean="0"/>
              <a:t>Threat: </a:t>
            </a:r>
            <a:r>
              <a:rPr lang="en-GB" sz="2000" i="1" dirty="0" smtClean="0"/>
              <a:t>Something external to you that may cause you a problem</a:t>
            </a:r>
          </a:p>
          <a:p>
            <a:pPr lvl="1" eaLnBrk="1" hangingPunct="1">
              <a:lnSpc>
                <a:spcPct val="80000"/>
              </a:lnSpc>
            </a:pPr>
            <a:r>
              <a:rPr lang="en-GB" sz="2000" b="1" i="1" dirty="0" smtClean="0"/>
              <a:t>Error: </a:t>
            </a:r>
            <a:r>
              <a:rPr lang="en-GB" sz="2000" i="1" dirty="0" smtClean="0"/>
              <a:t>A problem that you might cause by an action or omission</a:t>
            </a:r>
          </a:p>
          <a:p>
            <a:pPr lvl="1" eaLnBrk="1" hangingPunct="1">
              <a:lnSpc>
                <a:spcPct val="80000"/>
              </a:lnSpc>
            </a:pPr>
            <a:endParaRPr lang="en-GB" sz="2000" i="1" dirty="0" smtClean="0"/>
          </a:p>
          <a:p>
            <a:pPr eaLnBrk="1" hangingPunct="1">
              <a:lnSpc>
                <a:spcPct val="80000"/>
              </a:lnSpc>
            </a:pPr>
            <a:r>
              <a:rPr lang="en-GB" sz="2400" dirty="0" smtClean="0"/>
              <a:t>Engaging </a:t>
            </a:r>
            <a:r>
              <a:rPr lang="en-GB" sz="2400" dirty="0" smtClean="0"/>
              <a:t>your Gliding Brain</a:t>
            </a:r>
          </a:p>
          <a:p>
            <a:pPr lvl="1" eaLnBrk="1" hangingPunct="1">
              <a:lnSpc>
                <a:spcPct val="80000"/>
              </a:lnSpc>
            </a:pPr>
            <a:r>
              <a:rPr lang="en-GB" sz="2000" dirty="0" smtClean="0"/>
              <a:t>Staying alert and ahead of the game</a:t>
            </a:r>
          </a:p>
          <a:p>
            <a:pPr lvl="1" eaLnBrk="1" hangingPunct="1">
              <a:lnSpc>
                <a:spcPct val="80000"/>
              </a:lnSpc>
            </a:pPr>
            <a:r>
              <a:rPr lang="en-GB" sz="2000" dirty="0" smtClean="0"/>
              <a:t>Seeing the Bigger Picture for yourself and those around you</a:t>
            </a:r>
          </a:p>
          <a:p>
            <a:pPr lvl="1" eaLnBrk="1" hangingPunct="1">
              <a:lnSpc>
                <a:spcPct val="80000"/>
              </a:lnSpc>
            </a:pPr>
            <a:r>
              <a:rPr lang="en-GB" sz="2000" dirty="0" smtClean="0"/>
              <a:t>Exploring and expanding your own personal envelope, but recognising when </a:t>
            </a:r>
            <a:r>
              <a:rPr lang="en-GB" sz="2000" dirty="0" smtClean="0"/>
              <a:t>you are reaching your personal limits for the flight</a:t>
            </a:r>
          </a:p>
          <a:p>
            <a:pPr lvl="1" eaLnBrk="1" hangingPunct="1">
              <a:lnSpc>
                <a:spcPct val="80000"/>
              </a:lnSpc>
            </a:pPr>
            <a:r>
              <a:rPr lang="en-GB" sz="2000" dirty="0" smtClean="0"/>
              <a:t>It’s </a:t>
            </a:r>
            <a:r>
              <a:rPr lang="en-GB" sz="2000" dirty="0" smtClean="0"/>
              <a:t>something you will pick up by osmosis through </a:t>
            </a:r>
            <a:r>
              <a:rPr lang="en-GB" sz="2000" dirty="0" smtClean="0"/>
              <a:t>exposure and experience</a:t>
            </a:r>
            <a:endParaRPr lang="en-GB" sz="2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2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0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209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209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209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2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228600"/>
            <a:ext cx="8229600" cy="896938"/>
          </a:xfrm>
        </p:spPr>
        <p:txBody>
          <a:bodyPr/>
          <a:lstStyle/>
          <a:p>
            <a:pPr eaLnBrk="1" hangingPunct="1">
              <a:defRPr/>
            </a:pPr>
            <a:r>
              <a:rPr lang="en-GB" dirty="0" smtClean="0"/>
              <a:t>Any Questions …</a:t>
            </a:r>
          </a:p>
        </p:txBody>
      </p:sp>
      <p:sp>
        <p:nvSpPr>
          <p:cNvPr id="31747" name="Rectangle 3"/>
          <p:cNvSpPr>
            <a:spLocks noGrp="1" noChangeArrowheads="1"/>
          </p:cNvSpPr>
          <p:nvPr>
            <p:ph type="body" idx="1"/>
          </p:nvPr>
        </p:nvSpPr>
        <p:spPr>
          <a:xfrm>
            <a:off x="468313" y="1052513"/>
            <a:ext cx="8229600" cy="5329237"/>
          </a:xfrm>
        </p:spPr>
        <p:txBody>
          <a:bodyPr/>
          <a:lstStyle/>
          <a:p>
            <a:pPr eaLnBrk="1" hangingPunct="1"/>
            <a:endParaRPr lang="en-GB" smtClean="0"/>
          </a:p>
          <a:p>
            <a:pPr eaLnBrk="1" hangingPunct="1"/>
            <a:endParaRPr lang="en-GB" smtClean="0"/>
          </a:p>
          <a:p>
            <a:pPr eaLnBrk="1" hangingPunct="1"/>
            <a:endParaRPr lang="en-GB" smtClean="0"/>
          </a:p>
          <a:p>
            <a:pPr eaLnBrk="1" hangingPunct="1">
              <a:buFontTx/>
              <a:buNone/>
            </a:pPr>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r>
              <a:rPr lang="en-GB" sz="4000" dirty="0" smtClean="0"/>
              <a:t>Agenda</a:t>
            </a:r>
          </a:p>
        </p:txBody>
      </p:sp>
      <p:sp>
        <p:nvSpPr>
          <p:cNvPr id="5124" name="TextBox 1"/>
          <p:cNvSpPr txBox="1">
            <a:spLocks noChangeArrowheads="1"/>
          </p:cNvSpPr>
          <p:nvPr/>
        </p:nvSpPr>
        <p:spPr bwMode="auto">
          <a:xfrm>
            <a:off x="1187450" y="1773238"/>
            <a:ext cx="65532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GB" sz="2400" dirty="0" smtClean="0">
                <a:latin typeface="+mn-lt"/>
                <a:cs typeface="+mn-cs"/>
              </a:rPr>
              <a:t>Basic Rules concerning collision avoidance</a:t>
            </a:r>
          </a:p>
          <a:p>
            <a:pPr algn="ctr">
              <a:defRPr/>
            </a:pPr>
            <a:endParaRPr lang="en-GB" sz="2400" dirty="0">
              <a:latin typeface="+mn-lt"/>
              <a:cs typeface="+mn-cs"/>
            </a:endParaRPr>
          </a:p>
          <a:p>
            <a:pPr algn="ctr">
              <a:defRPr/>
            </a:pPr>
            <a:r>
              <a:rPr lang="en-GB" sz="2400" dirty="0" smtClean="0">
                <a:latin typeface="+mn-lt"/>
                <a:cs typeface="+mn-cs"/>
              </a:rPr>
              <a:t>Rules for Thermalling</a:t>
            </a:r>
          </a:p>
          <a:p>
            <a:pPr algn="ctr">
              <a:defRPr/>
            </a:pPr>
            <a:endParaRPr lang="en-GB" sz="2400" dirty="0">
              <a:latin typeface="+mn-lt"/>
              <a:cs typeface="+mn-cs"/>
            </a:endParaRPr>
          </a:p>
          <a:p>
            <a:pPr algn="ctr">
              <a:defRPr/>
            </a:pPr>
            <a:r>
              <a:rPr lang="en-GB" sz="2400" dirty="0" smtClean="0">
                <a:latin typeface="+mn-lt"/>
                <a:cs typeface="+mn-cs"/>
              </a:rPr>
              <a:t>Rules for Ridge Soaring</a:t>
            </a:r>
          </a:p>
          <a:p>
            <a:pPr algn="ctr">
              <a:defRPr/>
            </a:pPr>
            <a:endParaRPr lang="en-GB" sz="2400" dirty="0">
              <a:latin typeface="+mn-lt"/>
              <a:cs typeface="+mn-cs"/>
            </a:endParaRPr>
          </a:p>
          <a:p>
            <a:pPr algn="ctr">
              <a:defRPr/>
            </a:pPr>
            <a:r>
              <a:rPr lang="en-GB" sz="2400" dirty="0" smtClean="0">
                <a:latin typeface="+mn-lt"/>
                <a:cs typeface="+mn-cs"/>
              </a:rPr>
              <a:t>Airmanship (TEM)</a:t>
            </a:r>
            <a:endParaRPr lang="en-GB" sz="2400" dirty="0">
              <a:latin typeface="+mn-lt"/>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28600"/>
            <a:ext cx="8229600" cy="896938"/>
          </a:xfrm>
        </p:spPr>
        <p:txBody>
          <a:bodyPr/>
          <a:lstStyle/>
          <a:p>
            <a:pPr eaLnBrk="1" hangingPunct="1">
              <a:defRPr/>
            </a:pPr>
            <a:r>
              <a:rPr lang="en-GB" dirty="0" smtClean="0"/>
              <a:t>Here’s what SERA has to say …</a:t>
            </a:r>
          </a:p>
        </p:txBody>
      </p:sp>
      <p:sp>
        <p:nvSpPr>
          <p:cNvPr id="71683" name="Rectangle 3"/>
          <p:cNvSpPr>
            <a:spLocks noGrp="1" noChangeArrowheads="1"/>
          </p:cNvSpPr>
          <p:nvPr>
            <p:ph type="body" idx="1"/>
          </p:nvPr>
        </p:nvSpPr>
        <p:spPr>
          <a:xfrm>
            <a:off x="457200" y="1196975"/>
            <a:ext cx="8229600" cy="4824413"/>
          </a:xfrm>
        </p:spPr>
        <p:txBody>
          <a:bodyPr/>
          <a:lstStyle/>
          <a:p>
            <a:pPr eaLnBrk="1" hangingPunct="1">
              <a:defRPr/>
            </a:pPr>
            <a:r>
              <a:rPr lang="en-GB" sz="2400" i="1" dirty="0">
                <a:solidFill>
                  <a:schemeClr val="tx1">
                    <a:lumMod val="75000"/>
                  </a:schemeClr>
                </a:solidFill>
              </a:rPr>
              <a:t>SERA – Standardised European Rules of the Air</a:t>
            </a:r>
          </a:p>
          <a:p>
            <a:pPr eaLnBrk="1" hangingPunct="1">
              <a:defRPr/>
            </a:pPr>
            <a:r>
              <a:rPr lang="en-GB" sz="2400" b="1" dirty="0" smtClean="0"/>
              <a:t>Proximity</a:t>
            </a:r>
          </a:p>
          <a:p>
            <a:pPr eaLnBrk="1" hangingPunct="1">
              <a:defRPr/>
            </a:pPr>
            <a:r>
              <a:rPr lang="en-GB" sz="2400" dirty="0" smtClean="0"/>
              <a:t>An aircraft shall not be operated in such proximity to other aircraft as to create a collision hazard.</a:t>
            </a:r>
          </a:p>
          <a:p>
            <a:pPr eaLnBrk="1" hangingPunct="1">
              <a:defRPr/>
            </a:pPr>
            <a:r>
              <a:rPr lang="en-GB" sz="2400" b="1" dirty="0" smtClean="0"/>
              <a:t>Right-of-way</a:t>
            </a:r>
          </a:p>
          <a:p>
            <a:pPr eaLnBrk="1" hangingPunct="1">
              <a:defRPr/>
            </a:pPr>
            <a:r>
              <a:rPr lang="en-GB" sz="2400" dirty="0" smtClean="0"/>
              <a:t>The aircraft that has the right-of-way shall maintain its heading and speed. An aircraft that is obliged by the following rules to keep out of the way of another shall avoid passing over, under or in front of the other, unless it passes well clear and takes into account the effect of aircraft wake turbulence.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3"/>
          <p:cNvSpPr>
            <a:spLocks noChangeArrowheads="1"/>
          </p:cNvSpPr>
          <p:nvPr/>
        </p:nvSpPr>
        <p:spPr bwMode="auto">
          <a:xfrm>
            <a:off x="684213" y="2933700"/>
            <a:ext cx="7416800" cy="2736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sp>
        <p:nvSpPr>
          <p:cNvPr id="60418" name="Rectangle 2"/>
          <p:cNvSpPr>
            <a:spLocks noGrp="1" noChangeArrowheads="1"/>
          </p:cNvSpPr>
          <p:nvPr>
            <p:ph type="title"/>
          </p:nvPr>
        </p:nvSpPr>
        <p:spPr/>
        <p:txBody>
          <a:bodyPr/>
          <a:lstStyle/>
          <a:p>
            <a:pPr eaLnBrk="1" hangingPunct="1">
              <a:defRPr/>
            </a:pPr>
            <a:r>
              <a:rPr lang="en-GB" b="1" dirty="0" smtClean="0"/>
              <a:t>Approaching head-on</a:t>
            </a:r>
            <a:endParaRPr lang="en-GB" dirty="0" smtClean="0"/>
          </a:p>
        </p:txBody>
      </p:sp>
      <p:sp>
        <p:nvSpPr>
          <p:cNvPr id="60419" name="Rectangle 3"/>
          <p:cNvSpPr>
            <a:spLocks noGrp="1" noChangeArrowheads="1"/>
          </p:cNvSpPr>
          <p:nvPr>
            <p:ph type="body" sz="half" idx="1"/>
          </p:nvPr>
        </p:nvSpPr>
        <p:spPr>
          <a:xfrm>
            <a:off x="395288" y="1600200"/>
            <a:ext cx="8075612" cy="1333500"/>
          </a:xfrm>
        </p:spPr>
        <p:txBody>
          <a:bodyPr/>
          <a:lstStyle/>
          <a:p>
            <a:pPr eaLnBrk="1" hangingPunct="1"/>
            <a:r>
              <a:rPr lang="en-GB" sz="2400" smtClean="0"/>
              <a:t>When two aircraft are approaching head-on or approximately so and there is danger of collision…</a:t>
            </a:r>
          </a:p>
          <a:p>
            <a:pPr eaLnBrk="1" hangingPunct="1"/>
            <a:r>
              <a:rPr lang="en-GB" sz="2400" smtClean="0"/>
              <a:t> </a:t>
            </a:r>
            <a:r>
              <a:rPr lang="en-GB" sz="2400" smtClean="0">
                <a:solidFill>
                  <a:srgbClr val="FF0000"/>
                </a:solidFill>
              </a:rPr>
              <a:t>each shall alter its heading to the right</a:t>
            </a:r>
            <a:r>
              <a:rPr lang="en-GB" sz="2400" smtClean="0"/>
              <a:t>.</a:t>
            </a:r>
          </a:p>
        </p:txBody>
      </p:sp>
      <p:pic>
        <p:nvPicPr>
          <p:cNvPr id="9221" name="Picture 12" descr="glider3"/>
          <p:cNvPicPr>
            <a:picLocks noChangeAspect="1" noChangeArrowheads="1"/>
          </p:cNvPicPr>
          <p:nvPr>
            <p:ph idx="1"/>
          </p:nvPr>
        </p:nvPicPr>
        <p:blipFill>
          <a:blip r:embed="rId3" cstate="print">
            <a:clrChange>
              <a:clrFrom>
                <a:srgbClr val="FFFF00"/>
              </a:clrFrom>
              <a:clrTo>
                <a:srgbClr val="FFFF00">
                  <a:alpha val="0"/>
                </a:srgbClr>
              </a:clrTo>
            </a:clrChange>
            <a:extLst>
              <a:ext uri="{28A0092B-C50C-407E-A947-70E740481C1C}">
                <a14:useLocalDpi xmlns:a14="http://schemas.microsoft.com/office/drawing/2010/main" val="0"/>
              </a:ext>
            </a:extLst>
          </a:blip>
          <a:srcRect/>
          <a:stretch>
            <a:fillRect/>
          </a:stretch>
        </p:blipFill>
        <p:spPr>
          <a:xfrm rot="6787831">
            <a:off x="733425" y="3844926"/>
            <a:ext cx="1163637" cy="804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12" descr="glider3"/>
          <p:cNvPicPr>
            <a:picLocks noChangeAspect="1" noChangeArrowheads="1"/>
          </p:cNvPicPr>
          <p:nvPr>
            <p:ph idx="1"/>
          </p:nvPr>
        </p:nvPicPr>
        <p:blipFill>
          <a:blip r:embed="rId3" cstate="print">
            <a:clrChange>
              <a:clrFrom>
                <a:srgbClr val="FFFF00"/>
              </a:clrFrom>
              <a:clrTo>
                <a:srgbClr val="FFFF00">
                  <a:alpha val="0"/>
                </a:srgbClr>
              </a:clrTo>
            </a:clrChange>
            <a:extLst>
              <a:ext uri="{28A0092B-C50C-407E-A947-70E740481C1C}">
                <a14:useLocalDpi xmlns:a14="http://schemas.microsoft.com/office/drawing/2010/main" val="0"/>
              </a:ext>
            </a:extLst>
          </a:blip>
          <a:srcRect/>
          <a:stretch>
            <a:fillRect/>
          </a:stretch>
        </p:blipFill>
        <p:spPr>
          <a:xfrm rot="17465212">
            <a:off x="6867526" y="3836987"/>
            <a:ext cx="1154112" cy="79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Down Arrow 2"/>
          <p:cNvSpPr>
            <a:spLocks noChangeArrowheads="1"/>
          </p:cNvSpPr>
          <p:nvPr/>
        </p:nvSpPr>
        <p:spPr bwMode="auto">
          <a:xfrm rot="-3860011">
            <a:off x="2231231" y="3885407"/>
            <a:ext cx="504825" cy="1512888"/>
          </a:xfrm>
          <a:prstGeom prst="downArrow">
            <a:avLst>
              <a:gd name="adj1" fmla="val 50000"/>
              <a:gd name="adj2" fmla="val 49948"/>
            </a:avLst>
          </a:prstGeom>
          <a:solidFill>
            <a:srgbClr val="00B05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sp>
        <p:nvSpPr>
          <p:cNvPr id="9224" name="Down Arrow 9"/>
          <p:cNvSpPr>
            <a:spLocks noChangeArrowheads="1"/>
          </p:cNvSpPr>
          <p:nvPr/>
        </p:nvSpPr>
        <p:spPr bwMode="auto">
          <a:xfrm rot="6764790">
            <a:off x="5923756" y="3063082"/>
            <a:ext cx="504825" cy="1512888"/>
          </a:xfrm>
          <a:prstGeom prst="downArrow">
            <a:avLst>
              <a:gd name="adj1" fmla="val 50000"/>
              <a:gd name="adj2" fmla="val 49948"/>
            </a:avLst>
          </a:prstGeom>
          <a:solidFill>
            <a:srgbClr val="00B05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419">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60419" grpId="0" build="p"/>
      <p:bldP spid="9223" grpId="0" animBg="1"/>
      <p:bldP spid="922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3"/>
          <p:cNvSpPr>
            <a:spLocks noChangeArrowheads="1"/>
          </p:cNvSpPr>
          <p:nvPr/>
        </p:nvSpPr>
        <p:spPr bwMode="auto">
          <a:xfrm>
            <a:off x="1835150" y="2852738"/>
            <a:ext cx="4897438" cy="29527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sp>
        <p:nvSpPr>
          <p:cNvPr id="60418" name="Rectangle 2"/>
          <p:cNvSpPr>
            <a:spLocks noGrp="1" noChangeArrowheads="1"/>
          </p:cNvSpPr>
          <p:nvPr>
            <p:ph type="title"/>
          </p:nvPr>
        </p:nvSpPr>
        <p:spPr/>
        <p:txBody>
          <a:bodyPr/>
          <a:lstStyle/>
          <a:p>
            <a:pPr eaLnBrk="1" hangingPunct="1">
              <a:defRPr/>
            </a:pPr>
            <a:r>
              <a:rPr lang="en-GB" b="1" dirty="0" smtClean="0"/>
              <a:t>Converging</a:t>
            </a:r>
            <a:endParaRPr lang="en-GB" dirty="0" smtClean="0"/>
          </a:p>
        </p:txBody>
      </p:sp>
      <p:sp>
        <p:nvSpPr>
          <p:cNvPr id="60419" name="Rectangle 3"/>
          <p:cNvSpPr>
            <a:spLocks noGrp="1" noChangeArrowheads="1"/>
          </p:cNvSpPr>
          <p:nvPr>
            <p:ph type="body" sz="half" idx="1"/>
          </p:nvPr>
        </p:nvSpPr>
        <p:spPr>
          <a:xfrm>
            <a:off x="457200" y="1192213"/>
            <a:ext cx="8075613" cy="1606550"/>
          </a:xfrm>
        </p:spPr>
        <p:txBody>
          <a:bodyPr/>
          <a:lstStyle/>
          <a:p>
            <a:pPr eaLnBrk="1" hangingPunct="1"/>
            <a:r>
              <a:rPr lang="en-GB" sz="2400" smtClean="0"/>
              <a:t>When two aircraft are converging at approximately the same level…</a:t>
            </a:r>
          </a:p>
          <a:p>
            <a:pPr eaLnBrk="1" hangingPunct="1"/>
            <a:r>
              <a:rPr lang="en-GB" sz="2400" smtClean="0"/>
              <a:t>the aircraft that has the other on its right shall give way </a:t>
            </a:r>
            <a:r>
              <a:rPr lang="en-GB" sz="2400" smtClean="0">
                <a:solidFill>
                  <a:srgbClr val="FF0000"/>
                </a:solidFill>
              </a:rPr>
              <a:t>(“Right has Might”)</a:t>
            </a:r>
          </a:p>
        </p:txBody>
      </p:sp>
      <p:pic>
        <p:nvPicPr>
          <p:cNvPr id="11269" name="Picture 12" descr="glider3"/>
          <p:cNvPicPr>
            <a:picLocks noChangeAspect="1" noChangeArrowheads="1"/>
          </p:cNvPicPr>
          <p:nvPr>
            <p:ph idx="1"/>
          </p:nvPr>
        </p:nvPicPr>
        <p:blipFill>
          <a:blip r:embed="rId3" cstate="print">
            <a:clrChange>
              <a:clrFrom>
                <a:srgbClr val="FFFF00"/>
              </a:clrFrom>
              <a:clrTo>
                <a:srgbClr val="FFFF00">
                  <a:alpha val="0"/>
                </a:srgbClr>
              </a:clrTo>
            </a:clrChange>
            <a:extLst>
              <a:ext uri="{28A0092B-C50C-407E-A947-70E740481C1C}">
                <a14:useLocalDpi xmlns:a14="http://schemas.microsoft.com/office/drawing/2010/main" val="0"/>
              </a:ext>
            </a:extLst>
          </a:blip>
          <a:srcRect/>
          <a:stretch>
            <a:fillRect/>
          </a:stretch>
        </p:blipFill>
        <p:spPr>
          <a:xfrm rot="18436941">
            <a:off x="4995863" y="4841875"/>
            <a:ext cx="846138" cy="585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0" name="Down Arrow 5"/>
          <p:cNvSpPr>
            <a:spLocks noChangeArrowheads="1"/>
          </p:cNvSpPr>
          <p:nvPr/>
        </p:nvSpPr>
        <p:spPr bwMode="auto">
          <a:xfrm rot="8681161">
            <a:off x="4760913" y="4105275"/>
            <a:ext cx="252412" cy="919163"/>
          </a:xfrm>
          <a:prstGeom prst="downArrow">
            <a:avLst>
              <a:gd name="adj1" fmla="val 50000"/>
              <a:gd name="adj2" fmla="val 50341"/>
            </a:avLst>
          </a:prstGeom>
          <a:solidFill>
            <a:srgbClr val="00B05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pic>
        <p:nvPicPr>
          <p:cNvPr id="11271" name="Picture 12" descr="glider3"/>
          <p:cNvPicPr>
            <a:picLocks noChangeAspect="1" noChangeArrowheads="1"/>
          </p:cNvPicPr>
          <p:nvPr>
            <p:ph idx="1"/>
          </p:nvPr>
        </p:nvPicPr>
        <p:blipFill>
          <a:blip r:embed="rId3" cstate="print">
            <a:clrChange>
              <a:clrFrom>
                <a:srgbClr val="FFFF00"/>
              </a:clrFrom>
              <a:clrTo>
                <a:srgbClr val="FFFF00">
                  <a:alpha val="0"/>
                </a:srgbClr>
              </a:clrTo>
            </a:clrChange>
            <a:extLst>
              <a:ext uri="{28A0092B-C50C-407E-A947-70E740481C1C}">
                <a14:useLocalDpi xmlns:a14="http://schemas.microsoft.com/office/drawing/2010/main" val="0"/>
              </a:ext>
            </a:extLst>
          </a:blip>
          <a:srcRect/>
          <a:stretch>
            <a:fillRect/>
          </a:stretch>
        </p:blipFill>
        <p:spPr>
          <a:xfrm rot="15773629">
            <a:off x="3483769" y="3017044"/>
            <a:ext cx="846138" cy="58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2" name="Down Arrow 11"/>
          <p:cNvSpPr>
            <a:spLocks noChangeArrowheads="1"/>
          </p:cNvSpPr>
          <p:nvPr/>
        </p:nvSpPr>
        <p:spPr bwMode="auto">
          <a:xfrm rot="4839159">
            <a:off x="4507707" y="4718843"/>
            <a:ext cx="254000" cy="919163"/>
          </a:xfrm>
          <a:prstGeom prst="downArrow">
            <a:avLst>
              <a:gd name="adj1" fmla="val 50000"/>
              <a:gd name="adj2" fmla="val 50026"/>
            </a:avLst>
          </a:prstGeom>
          <a:solidFill>
            <a:srgbClr val="00B05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0419" grpId="0" build="p"/>
      <p:bldP spid="11270" grpId="0" animBg="1"/>
      <p:bldP spid="1127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GB" b="1" dirty="0" smtClean="0"/>
              <a:t>Converging - </a:t>
            </a:r>
            <a:r>
              <a:rPr lang="en-GB" dirty="0" smtClean="0"/>
              <a:t>except as follows</a:t>
            </a:r>
          </a:p>
        </p:txBody>
      </p:sp>
      <p:sp>
        <p:nvSpPr>
          <p:cNvPr id="60419" name="Rectangle 3"/>
          <p:cNvSpPr>
            <a:spLocks noGrp="1" noChangeArrowheads="1"/>
          </p:cNvSpPr>
          <p:nvPr>
            <p:ph type="body" sz="half" idx="1"/>
          </p:nvPr>
        </p:nvSpPr>
        <p:spPr>
          <a:xfrm>
            <a:off x="457200" y="1600200"/>
            <a:ext cx="8075613" cy="2620963"/>
          </a:xfrm>
        </p:spPr>
        <p:txBody>
          <a:bodyPr/>
          <a:lstStyle/>
          <a:p>
            <a:pPr eaLnBrk="1" hangingPunct="1"/>
            <a:r>
              <a:rPr lang="en-GB" sz="2400" smtClean="0"/>
              <a:t>power-driven heavier-than-air aircraft shall give way to airships, sailplanes and balloons;</a:t>
            </a:r>
          </a:p>
          <a:p>
            <a:pPr eaLnBrk="1" hangingPunct="1"/>
            <a:r>
              <a:rPr lang="en-GB" sz="2400" smtClean="0"/>
              <a:t>airships shall give way to sailplanes and balloons;</a:t>
            </a:r>
          </a:p>
          <a:p>
            <a:pPr eaLnBrk="1" hangingPunct="1"/>
            <a:r>
              <a:rPr lang="en-GB" sz="2400" smtClean="0">
                <a:solidFill>
                  <a:srgbClr val="FF0000"/>
                </a:solidFill>
              </a:rPr>
              <a:t>sailplanes shall give way to balloons;</a:t>
            </a:r>
          </a:p>
          <a:p>
            <a:pPr eaLnBrk="1" hangingPunct="1"/>
            <a:r>
              <a:rPr lang="en-GB" sz="2400" smtClean="0"/>
              <a:t>power-driven aircraft shall give way to aircraft which are seen to be towing other aircraft or objects.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GB" b="1" dirty="0" smtClean="0"/>
              <a:t>Overtaking</a:t>
            </a:r>
            <a:endParaRPr lang="en-GB" dirty="0" smtClean="0"/>
          </a:p>
        </p:txBody>
      </p:sp>
      <p:sp>
        <p:nvSpPr>
          <p:cNvPr id="60419" name="Rectangle 3"/>
          <p:cNvSpPr>
            <a:spLocks noGrp="1" noChangeArrowheads="1"/>
          </p:cNvSpPr>
          <p:nvPr>
            <p:ph type="body" sz="half" idx="1"/>
          </p:nvPr>
        </p:nvSpPr>
        <p:spPr>
          <a:xfrm>
            <a:off x="457200" y="1268413"/>
            <a:ext cx="8075613" cy="4681537"/>
          </a:xfrm>
        </p:spPr>
        <p:txBody>
          <a:bodyPr/>
          <a:lstStyle/>
          <a:p>
            <a:pPr eaLnBrk="1" hangingPunct="1"/>
            <a:r>
              <a:rPr lang="en-GB" sz="2400" dirty="0" smtClean="0">
                <a:solidFill>
                  <a:srgbClr val="FF0000"/>
                </a:solidFill>
              </a:rPr>
              <a:t>An aircraft that is being overtaken has the right-of-way and the overtaking aircraft</a:t>
            </a:r>
            <a:r>
              <a:rPr lang="en-GB" sz="2400" dirty="0" smtClean="0"/>
              <a:t>, whether climbing, descending or in horizontal flight, </a:t>
            </a:r>
            <a:r>
              <a:rPr lang="en-GB" sz="2400" dirty="0" smtClean="0">
                <a:solidFill>
                  <a:srgbClr val="FF0000"/>
                </a:solidFill>
              </a:rPr>
              <a:t>shall keep out of the way of the other aircraft by altering its heading to the right</a:t>
            </a:r>
            <a:r>
              <a:rPr lang="en-GB" sz="2400" dirty="0" smtClean="0"/>
              <a:t>, and no subsequent change in the relative positions of the two aircraft shall absolve the overtaking aircraft from this obligation until it is entirely past and clear.</a:t>
            </a:r>
          </a:p>
          <a:p>
            <a:pPr eaLnBrk="1" hangingPunct="1"/>
            <a:r>
              <a:rPr lang="en-GB" sz="2400" b="1" dirty="0" smtClean="0"/>
              <a:t>Sailplanes overtaking</a:t>
            </a:r>
            <a:endParaRPr lang="en-GB" sz="2400" dirty="0" smtClean="0"/>
          </a:p>
          <a:p>
            <a:pPr eaLnBrk="1" hangingPunct="1"/>
            <a:r>
              <a:rPr lang="en-GB" sz="2400" dirty="0" smtClean="0">
                <a:solidFill>
                  <a:srgbClr val="FF0000"/>
                </a:solidFill>
              </a:rPr>
              <a:t>A sailplane overtaking another sailplane may alter its course to the right or to the left</a:t>
            </a:r>
            <a:r>
              <a:rPr lang="en-GB" sz="2400" dirty="0" smtClean="0"/>
              <a:t> </a:t>
            </a:r>
            <a:r>
              <a:rPr lang="en-GB" sz="2400" i="1" dirty="0" smtClean="0"/>
              <a:t>(please note that this is a SERA rule and may not apply outside Europe).</a:t>
            </a:r>
            <a:endParaRPr lang="en-GB" sz="2400"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3"/>
          <p:cNvSpPr>
            <a:spLocks noChangeArrowheads="1"/>
          </p:cNvSpPr>
          <p:nvPr/>
        </p:nvSpPr>
        <p:spPr bwMode="auto">
          <a:xfrm>
            <a:off x="684213" y="2933700"/>
            <a:ext cx="4895899" cy="2736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sp>
        <p:nvSpPr>
          <p:cNvPr id="60418" name="Rectangle 2"/>
          <p:cNvSpPr>
            <a:spLocks noGrp="1" noChangeArrowheads="1"/>
          </p:cNvSpPr>
          <p:nvPr>
            <p:ph type="title"/>
          </p:nvPr>
        </p:nvSpPr>
        <p:spPr/>
        <p:txBody>
          <a:bodyPr/>
          <a:lstStyle/>
          <a:p>
            <a:pPr eaLnBrk="1" hangingPunct="1">
              <a:defRPr/>
            </a:pPr>
            <a:r>
              <a:rPr lang="en-GB" b="1" dirty="0" smtClean="0"/>
              <a:t>Overtaking</a:t>
            </a:r>
            <a:endParaRPr lang="en-GB" dirty="0" smtClean="0"/>
          </a:p>
        </p:txBody>
      </p:sp>
      <p:sp>
        <p:nvSpPr>
          <p:cNvPr id="60419" name="Rectangle 3"/>
          <p:cNvSpPr>
            <a:spLocks noGrp="1" noChangeArrowheads="1"/>
          </p:cNvSpPr>
          <p:nvPr>
            <p:ph type="body" sz="half" idx="1"/>
          </p:nvPr>
        </p:nvSpPr>
        <p:spPr>
          <a:xfrm>
            <a:off x="323528" y="1306525"/>
            <a:ext cx="8363272" cy="1333500"/>
          </a:xfrm>
        </p:spPr>
        <p:txBody>
          <a:bodyPr/>
          <a:lstStyle/>
          <a:p>
            <a:pPr eaLnBrk="1" hangingPunct="1"/>
            <a:r>
              <a:rPr lang="en-GB" sz="2400" dirty="0" smtClean="0"/>
              <a:t>An </a:t>
            </a:r>
            <a:r>
              <a:rPr lang="en-GB" sz="2400" dirty="0" smtClean="0">
                <a:solidFill>
                  <a:srgbClr val="FF0000"/>
                </a:solidFill>
              </a:rPr>
              <a:t>aircraft that is being overtaken has the right-of-way </a:t>
            </a:r>
            <a:r>
              <a:rPr lang="en-GB" sz="2400" dirty="0" smtClean="0"/>
              <a:t>and the </a:t>
            </a:r>
            <a:r>
              <a:rPr lang="en-GB" sz="2400" dirty="0" smtClean="0">
                <a:solidFill>
                  <a:srgbClr val="FF0000"/>
                </a:solidFill>
              </a:rPr>
              <a:t>overtaking aircraft shall keep out of the way </a:t>
            </a:r>
            <a:r>
              <a:rPr lang="en-GB" sz="2400" dirty="0" smtClean="0"/>
              <a:t>of the other aircraft by </a:t>
            </a:r>
            <a:r>
              <a:rPr lang="en-GB" sz="2400" dirty="0" smtClean="0">
                <a:solidFill>
                  <a:srgbClr val="FF0000"/>
                </a:solidFill>
              </a:rPr>
              <a:t>altering its heading to the right</a:t>
            </a:r>
            <a:endParaRPr lang="en-GB" sz="2400" dirty="0" smtClean="0">
              <a:solidFill>
                <a:srgbClr val="FF0000"/>
              </a:solidFill>
            </a:endParaRPr>
          </a:p>
        </p:txBody>
      </p:sp>
      <p:pic>
        <p:nvPicPr>
          <p:cNvPr id="9221" name="Picture 12" descr="glider3"/>
          <p:cNvPicPr>
            <a:picLocks noChangeAspect="1" noChangeArrowheads="1"/>
          </p:cNvPicPr>
          <p:nvPr>
            <p:ph idx="1"/>
          </p:nvPr>
        </p:nvPicPr>
        <p:blipFill>
          <a:blip r:embed="rId3" cstate="print">
            <a:clrChange>
              <a:clrFrom>
                <a:srgbClr val="FFFF00"/>
              </a:clrFrom>
              <a:clrTo>
                <a:srgbClr val="FFFF00">
                  <a:alpha val="0"/>
                </a:srgbClr>
              </a:clrTo>
            </a:clrChange>
            <a:extLst>
              <a:ext uri="{28A0092B-C50C-407E-A947-70E740481C1C}">
                <a14:useLocalDpi xmlns:a14="http://schemas.microsoft.com/office/drawing/2010/main" val="0"/>
              </a:ext>
            </a:extLst>
          </a:blip>
          <a:srcRect/>
          <a:stretch>
            <a:fillRect/>
          </a:stretch>
        </p:blipFill>
        <p:spPr>
          <a:xfrm rot="6787831">
            <a:off x="733425" y="3844926"/>
            <a:ext cx="1163637" cy="804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12" descr="glider3"/>
          <p:cNvPicPr>
            <a:picLocks noChangeAspect="1" noChangeArrowheads="1"/>
          </p:cNvPicPr>
          <p:nvPr>
            <p:ph idx="1"/>
          </p:nvPr>
        </p:nvPicPr>
        <p:blipFill>
          <a:blip r:embed="rId3" cstate="print">
            <a:clrChange>
              <a:clrFrom>
                <a:srgbClr val="FFFF00"/>
              </a:clrFrom>
              <a:clrTo>
                <a:srgbClr val="FFFF00">
                  <a:alpha val="0"/>
                </a:srgbClr>
              </a:clrTo>
            </a:clrChange>
            <a:extLst>
              <a:ext uri="{28A0092B-C50C-407E-A947-70E740481C1C}">
                <a14:useLocalDpi xmlns:a14="http://schemas.microsoft.com/office/drawing/2010/main" val="0"/>
              </a:ext>
            </a:extLst>
          </a:blip>
          <a:srcRect/>
          <a:stretch>
            <a:fillRect/>
          </a:stretch>
        </p:blipFill>
        <p:spPr>
          <a:xfrm rot="6612986">
            <a:off x="4154413" y="3902869"/>
            <a:ext cx="1154112" cy="79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Down Arrow 2"/>
          <p:cNvSpPr>
            <a:spLocks noChangeArrowheads="1"/>
          </p:cNvSpPr>
          <p:nvPr/>
        </p:nvSpPr>
        <p:spPr bwMode="auto">
          <a:xfrm rot="-3860011">
            <a:off x="2610338" y="4184047"/>
            <a:ext cx="504825" cy="1512888"/>
          </a:xfrm>
          <a:prstGeom prst="downArrow">
            <a:avLst>
              <a:gd name="adj1" fmla="val 50000"/>
              <a:gd name="adj2" fmla="val 49948"/>
            </a:avLst>
          </a:prstGeom>
          <a:solidFill>
            <a:srgbClr val="00B05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sp>
        <p:nvSpPr>
          <p:cNvPr id="9224" name="Down Arrow 9"/>
          <p:cNvSpPr>
            <a:spLocks noChangeArrowheads="1"/>
          </p:cNvSpPr>
          <p:nvPr/>
        </p:nvSpPr>
        <p:spPr bwMode="auto">
          <a:xfrm rot="14920806">
            <a:off x="2615654" y="2982779"/>
            <a:ext cx="504825" cy="1512888"/>
          </a:xfrm>
          <a:prstGeom prst="downArrow">
            <a:avLst>
              <a:gd name="adj1" fmla="val 50000"/>
              <a:gd name="adj2" fmla="val 49948"/>
            </a:avLst>
          </a:prstGeom>
          <a:solidFill>
            <a:srgbClr val="00B050"/>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n-US" sz="1800"/>
          </a:p>
        </p:txBody>
      </p:sp>
      <p:sp>
        <p:nvSpPr>
          <p:cNvPr id="2" name="TextBox 1"/>
          <p:cNvSpPr txBox="1"/>
          <p:nvPr/>
        </p:nvSpPr>
        <p:spPr>
          <a:xfrm>
            <a:off x="6012160" y="3415847"/>
            <a:ext cx="2952328" cy="1938992"/>
          </a:xfrm>
          <a:prstGeom prst="rect">
            <a:avLst/>
          </a:prstGeom>
          <a:noFill/>
        </p:spPr>
        <p:txBody>
          <a:bodyPr wrap="square" rtlCol="0">
            <a:spAutoFit/>
          </a:bodyPr>
          <a:lstStyle/>
          <a:p>
            <a:r>
              <a:rPr lang="en-GB" sz="2400" dirty="0">
                <a:latin typeface="+mn-lt"/>
                <a:cs typeface="+mn-cs"/>
              </a:rPr>
              <a:t>A </a:t>
            </a:r>
            <a:r>
              <a:rPr lang="en-GB" sz="2400" dirty="0">
                <a:solidFill>
                  <a:srgbClr val="FF0000"/>
                </a:solidFill>
                <a:latin typeface="+mn-lt"/>
                <a:cs typeface="+mn-cs"/>
              </a:rPr>
              <a:t>sailplane</a:t>
            </a:r>
            <a:r>
              <a:rPr lang="en-GB" sz="2400" dirty="0">
                <a:latin typeface="+mn-lt"/>
                <a:cs typeface="+mn-cs"/>
              </a:rPr>
              <a:t> </a:t>
            </a:r>
            <a:r>
              <a:rPr lang="en-GB" sz="2400" dirty="0">
                <a:solidFill>
                  <a:srgbClr val="FF0000"/>
                </a:solidFill>
                <a:latin typeface="+mn-lt"/>
                <a:cs typeface="+mn-cs"/>
              </a:rPr>
              <a:t>overtaking</a:t>
            </a:r>
            <a:r>
              <a:rPr lang="en-GB" sz="2400" dirty="0">
                <a:latin typeface="+mn-lt"/>
                <a:cs typeface="+mn-cs"/>
              </a:rPr>
              <a:t> another </a:t>
            </a:r>
            <a:r>
              <a:rPr lang="en-GB" sz="2400" dirty="0">
                <a:solidFill>
                  <a:srgbClr val="FF0000"/>
                </a:solidFill>
                <a:latin typeface="+mn-lt"/>
                <a:cs typeface="+mn-cs"/>
              </a:rPr>
              <a:t>sailplane</a:t>
            </a:r>
            <a:r>
              <a:rPr lang="en-GB" sz="2400" dirty="0">
                <a:latin typeface="+mn-lt"/>
                <a:cs typeface="+mn-cs"/>
              </a:rPr>
              <a:t> may alter its course to the </a:t>
            </a:r>
            <a:r>
              <a:rPr lang="en-GB" sz="2400" dirty="0">
                <a:solidFill>
                  <a:srgbClr val="FF0000"/>
                </a:solidFill>
                <a:latin typeface="+mn-lt"/>
                <a:cs typeface="+mn-cs"/>
              </a:rPr>
              <a:t>right or to the left</a:t>
            </a:r>
            <a:endParaRPr lang="en-GB" sz="2400" dirty="0">
              <a:solidFill>
                <a:srgbClr val="FF0000"/>
              </a:solidFill>
              <a:latin typeface="+mn-lt"/>
              <a:cs typeface="+mn-cs"/>
            </a:endParaRPr>
          </a:p>
        </p:txBody>
      </p:sp>
    </p:spTree>
    <p:extLst>
      <p:ext uri="{BB962C8B-B14F-4D97-AF65-F5344CB8AC3E}">
        <p14:creationId xmlns:p14="http://schemas.microsoft.com/office/powerpoint/2010/main" val="408528484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60419" grpId="0" build="p"/>
      <p:bldP spid="9223" grpId="0" animBg="1"/>
      <p:bldP spid="9224"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28600"/>
            <a:ext cx="8229600" cy="1112838"/>
          </a:xfrm>
        </p:spPr>
        <p:txBody>
          <a:bodyPr/>
          <a:lstStyle/>
          <a:p>
            <a:pPr eaLnBrk="1" hangingPunct="1">
              <a:defRPr/>
            </a:pPr>
            <a:r>
              <a:rPr lang="en-GB" b="1" dirty="0" smtClean="0"/>
              <a:t>Landing</a:t>
            </a:r>
            <a:endParaRPr lang="en-GB" dirty="0" smtClean="0"/>
          </a:p>
        </p:txBody>
      </p:sp>
      <p:sp>
        <p:nvSpPr>
          <p:cNvPr id="60419" name="Rectangle 3"/>
          <p:cNvSpPr>
            <a:spLocks noGrp="1" noChangeArrowheads="1"/>
          </p:cNvSpPr>
          <p:nvPr>
            <p:ph type="body" sz="half" idx="1"/>
          </p:nvPr>
        </p:nvSpPr>
        <p:spPr>
          <a:xfrm>
            <a:off x="250825" y="1196975"/>
            <a:ext cx="8569325" cy="5400675"/>
          </a:xfrm>
        </p:spPr>
        <p:txBody>
          <a:bodyPr/>
          <a:lstStyle/>
          <a:p>
            <a:pPr eaLnBrk="1" hangingPunct="1"/>
            <a:r>
              <a:rPr lang="en-GB" sz="2400" smtClean="0"/>
              <a:t>An aircraft in flight, or operating on the ground or water, shall </a:t>
            </a:r>
            <a:r>
              <a:rPr lang="en-GB" sz="2400" smtClean="0">
                <a:solidFill>
                  <a:srgbClr val="FF0000"/>
                </a:solidFill>
              </a:rPr>
              <a:t>give way to aircraft landing or in the final stages of an approach to land</a:t>
            </a:r>
            <a:r>
              <a:rPr lang="en-GB" sz="2400" smtClean="0"/>
              <a:t>. When two or more heavier-than-air aircraft are approaching an aerodrome or an operating site for the purpose of landing, </a:t>
            </a:r>
            <a:r>
              <a:rPr lang="en-GB" sz="2400" smtClean="0">
                <a:solidFill>
                  <a:srgbClr val="FF0000"/>
                </a:solidFill>
              </a:rPr>
              <a:t>aircraft at the higher level shall give way to aircraft at the lower level</a:t>
            </a:r>
            <a:r>
              <a:rPr lang="en-GB" sz="2400" smtClean="0"/>
              <a:t>, but the latter shall not take advantage of this rule to cut in front of another which is in the final stages of an approach to land, or to overtake that aircraft. Nevertheless, </a:t>
            </a:r>
            <a:r>
              <a:rPr lang="en-GB" sz="2400" smtClean="0">
                <a:solidFill>
                  <a:srgbClr val="FF0000"/>
                </a:solidFill>
              </a:rPr>
              <a:t>power-driven heavier-than-air aircraft shall give way to sailplanes</a:t>
            </a:r>
            <a:r>
              <a:rPr lang="en-GB" sz="2400" smtClean="0"/>
              <a:t>.</a:t>
            </a:r>
          </a:p>
          <a:p>
            <a:pPr eaLnBrk="1" hangingPunct="1"/>
            <a:r>
              <a:rPr lang="en-GB" sz="2400" b="1" i="1" smtClean="0"/>
              <a:t>Emergency landing</a:t>
            </a:r>
            <a:endParaRPr lang="en-GB" sz="2400" i="1" smtClean="0"/>
          </a:p>
          <a:p>
            <a:pPr eaLnBrk="1" hangingPunct="1"/>
            <a:r>
              <a:rPr lang="en-GB" sz="2400" i="1" smtClean="0"/>
              <a:t>An aircraft that is aware that another is compelled to land shall give way to that aircraft.</a:t>
            </a:r>
          </a:p>
          <a:p>
            <a:pPr eaLnBrk="1" hangingPunct="1">
              <a:lnSpc>
                <a:spcPct val="90000"/>
              </a:lnSpc>
            </a:pPr>
            <a:endParaRPr lang="en-GB" sz="440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2355</TotalTime>
  <Words>1486</Words>
  <Application>Microsoft Office PowerPoint</Application>
  <PresentationFormat>On-screen Show (4:3)</PresentationFormat>
  <Paragraphs>132</Paragraphs>
  <Slides>17</Slides>
  <Notes>12</Notes>
  <HiddenSlides>0</HiddenSlides>
  <MMClips>0</MMClips>
  <ScaleCrop>false</ScaleCrop>
  <HeadingPairs>
    <vt:vector size="8" baseType="variant">
      <vt:variant>
        <vt:lpstr>Fonts Used</vt:lpstr>
      </vt:variant>
      <vt:variant>
        <vt:i4>2</vt:i4>
      </vt:variant>
      <vt:variant>
        <vt:lpstr>Theme</vt:lpstr>
      </vt:variant>
      <vt:variant>
        <vt:i4>1</vt:i4>
      </vt:variant>
      <vt:variant>
        <vt:lpstr>Slide Titles</vt:lpstr>
      </vt:variant>
      <vt:variant>
        <vt:i4>17</vt:i4>
      </vt:variant>
      <vt:variant>
        <vt:lpstr>Custom Shows</vt:lpstr>
      </vt:variant>
      <vt:variant>
        <vt:i4>2</vt:i4>
      </vt:variant>
    </vt:vector>
  </HeadingPairs>
  <TitlesOfParts>
    <vt:vector size="22" baseType="lpstr">
      <vt:lpstr>Arial</vt:lpstr>
      <vt:lpstr>Times New Roman</vt:lpstr>
      <vt:lpstr>Mountain Top</vt:lpstr>
      <vt:lpstr>Midland Gliding Club</vt:lpstr>
      <vt:lpstr>Agenda</vt:lpstr>
      <vt:lpstr>Here’s what SERA has to say …</vt:lpstr>
      <vt:lpstr>Approaching head-on</vt:lpstr>
      <vt:lpstr>Converging</vt:lpstr>
      <vt:lpstr>Converging - except as follows</vt:lpstr>
      <vt:lpstr>Overtaking</vt:lpstr>
      <vt:lpstr>Overtaking</vt:lpstr>
      <vt:lpstr>Landing</vt:lpstr>
      <vt:lpstr>Joining a Thermal</vt:lpstr>
      <vt:lpstr>Joining a Thermal</vt:lpstr>
      <vt:lpstr>Staying in a Thermal</vt:lpstr>
      <vt:lpstr>Sharing a Thermal</vt:lpstr>
      <vt:lpstr>Ridge Soaring</vt:lpstr>
      <vt:lpstr>The Mynd Ridge</vt:lpstr>
      <vt:lpstr>Airmanship / TEM</vt:lpstr>
      <vt:lpstr>Any Questions …</vt:lpstr>
      <vt:lpstr>Full Presentation</vt:lpstr>
      <vt:lpstr>Pre-Solo Show</vt:lpstr>
    </vt:vector>
  </TitlesOfParts>
  <Company>mgc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Weekend Training</dc:title>
  <dc:creator>Neal</dc:creator>
  <cp:lastModifiedBy>Mark Sanders</cp:lastModifiedBy>
  <cp:revision>110</cp:revision>
  <dcterms:created xsi:type="dcterms:W3CDTF">2009-01-02T15:33:24Z</dcterms:created>
  <dcterms:modified xsi:type="dcterms:W3CDTF">2021-04-10T17:24:07Z</dcterms:modified>
</cp:coreProperties>
</file>