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6" r:id="rId3"/>
    <p:sldId id="257" r:id="rId4"/>
    <p:sldId id="258" r:id="rId5"/>
    <p:sldId id="275" r:id="rId6"/>
    <p:sldId id="277" r:id="rId7"/>
    <p:sldId id="278" r:id="rId8"/>
    <p:sldId id="273" r:id="rId9"/>
    <p:sldId id="269" r:id="rId10"/>
    <p:sldId id="270" r:id="rId11"/>
    <p:sldId id="268" r:id="rId12"/>
    <p:sldId id="271" r:id="rId13"/>
    <p:sldId id="260" r:id="rId14"/>
    <p:sldId id="274" r:id="rId15"/>
    <p:sldId id="272" r:id="rId16"/>
    <p:sldId id="261" r:id="rId17"/>
    <p:sldId id="265" r:id="rId18"/>
    <p:sldId id="266" r:id="rId19"/>
    <p:sldId id="279" r:id="rId20"/>
    <p:sldId id="28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03" autoAdjust="0"/>
  </p:normalViewPr>
  <p:slideViewPr>
    <p:cSldViewPr snapToGrid="0" snapToObjects="1">
      <p:cViewPr varScale="1">
        <p:scale>
          <a:sx n="65" d="100"/>
          <a:sy n="65" d="100"/>
        </p:scale>
        <p:origin x="-22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DBC6F-6CFF-5746-842A-A832392DC308}" type="datetimeFigureOut">
              <a:rPr lang="en-US" smtClean="0"/>
              <a:t>10/04/21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C3011A-5366-C047-B666-B8ECBAD4B742}" type="slidenum">
              <a:rPr lang="en-US" smtClean="0"/>
              <a:t>‹#›</a:t>
            </a:fld>
            <a:endParaRPr lang="en-US"/>
          </a:p>
        </p:txBody>
      </p:sp>
    </p:spTree>
    <p:extLst>
      <p:ext uri="{BB962C8B-B14F-4D97-AF65-F5344CB8AC3E}">
        <p14:creationId xmlns:p14="http://schemas.microsoft.com/office/powerpoint/2010/main" val="14560440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3011A-5366-C047-B666-B8ECBAD4B742}" type="slidenum">
              <a:rPr lang="en-US" smtClean="0"/>
              <a:t>1</a:t>
            </a:fld>
            <a:endParaRPr lang="en-US"/>
          </a:p>
        </p:txBody>
      </p:sp>
    </p:spTree>
    <p:extLst>
      <p:ext uri="{BB962C8B-B14F-4D97-AF65-F5344CB8AC3E}">
        <p14:creationId xmlns:p14="http://schemas.microsoft.com/office/powerpoint/2010/main" val="137287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Wing</a:t>
            </a:r>
            <a:r>
              <a:rPr lang="en-US" baseline="0" dirty="0" smtClean="0"/>
              <a:t> cross sections are all well and good to help us understand the theory but we need to </a:t>
            </a:r>
            <a:r>
              <a:rPr lang="en-US" dirty="0" smtClean="0"/>
              <a:t>put this into a 3D context so that we can understand it from the cockpit.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Regulators and</a:t>
            </a:r>
            <a:r>
              <a:rPr lang="en-US" baseline="0" dirty="0" smtClean="0"/>
              <a:t> aircraft manufacturers work together to help us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 onset of a stall is accompanied by clear indicators i.e. stall buffett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Control authority is retained as long as possible</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CS22 requires that a stall warning may be furnished either through the inherent aerodynamic qualities of the sailplane (e.g. buffeting) or by a device that will give clearly distinguishable indications.</a:t>
            </a: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Our challenge as pilots is to recognise the symptoms of the approaching stall and apply corrective control inputs to avoid it</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Talk through slide and then show video</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Mute 0:57 through 2:16</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For the trailing-edge stall, separation begins at small angles of attack near the trailing edge of the wing while the rest of the flow over the wing remains attached. As angle of attack increases, the separated regions on the top of the wing increase in size as the flow separation moves forward, and this hinders the ability of the wing to create lift.</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3C3011A-5366-C047-B666-B8ECBAD4B742}" type="slidenum">
              <a:rPr lang="en-US" smtClean="0"/>
              <a:t>10</a:t>
            </a:fld>
            <a:endParaRPr lang="en-US"/>
          </a:p>
        </p:txBody>
      </p:sp>
    </p:spTree>
    <p:extLst>
      <p:ext uri="{BB962C8B-B14F-4D97-AF65-F5344CB8AC3E}">
        <p14:creationId xmlns:p14="http://schemas.microsoft.com/office/powerpoint/2010/main" val="82800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for these individual symptoms in the video</a:t>
            </a:r>
          </a:p>
          <a:p>
            <a:endParaRPr lang="en-US" dirty="0" smtClean="0"/>
          </a:p>
          <a:p>
            <a:r>
              <a:rPr lang="en-US" dirty="0" smtClean="0"/>
              <a:t>With the exception of wire launch failures, it's unlikely that a pilot will stall inadvertently with the nose held very high, simply because the attitude is so obviously abnormal. The most likely place for an inadvertent stall is close to the ground. </a:t>
            </a:r>
          </a:p>
          <a:p>
            <a:endParaRPr lang="en-US" dirty="0" smtClean="0"/>
          </a:p>
          <a:p>
            <a:endParaRPr lang="en-US" dirty="0" smtClean="0"/>
          </a:p>
          <a:p>
            <a:r>
              <a:rPr lang="en-US" dirty="0" smtClean="0"/>
              <a:t>Initial Stalls</a:t>
            </a:r>
          </a:p>
          <a:p>
            <a:r>
              <a:rPr lang="en-US" dirty="0" smtClean="0"/>
              <a:t>How to recognise a stall from the cockpit</a:t>
            </a:r>
          </a:p>
          <a:p>
            <a:endParaRPr lang="en-US" dirty="0" smtClean="0"/>
          </a:p>
          <a:p>
            <a:r>
              <a:rPr lang="en-US" dirty="0" smtClean="0"/>
              <a:t>The one symptom present in every stall is the elevator's ineffectiveness at raising the nose of the glider. </a:t>
            </a:r>
          </a:p>
          <a:p>
            <a:endParaRPr lang="en-US" dirty="0" smtClean="0"/>
          </a:p>
          <a:p>
            <a:r>
              <a:rPr lang="en-US" b="1" u="sng" dirty="0" smtClean="0"/>
              <a:t>Not all of the following stall symptoms may be present, or all that obvious:</a:t>
            </a:r>
          </a:p>
          <a:p>
            <a:pPr marL="342900" indent="-342900">
              <a:buFont typeface="+mj-lt"/>
              <a:buAutoNum type="arabicPeriod"/>
            </a:pPr>
            <a:r>
              <a:rPr lang="en-US" dirty="0" smtClean="0"/>
              <a:t>airframe buffet</a:t>
            </a:r>
          </a:p>
          <a:p>
            <a:pPr marL="342900" indent="-342900">
              <a:buFont typeface="+mj-lt"/>
              <a:buAutoNum type="arabicPeriod"/>
            </a:pPr>
            <a:r>
              <a:rPr lang="en-US" dirty="0" smtClean="0"/>
              <a:t>the nose attitude higher than normal</a:t>
            </a:r>
          </a:p>
          <a:p>
            <a:pPr marL="342900" indent="-342900">
              <a:buFont typeface="+mj-lt"/>
              <a:buAutoNum type="arabicPeriod"/>
            </a:pPr>
            <a:r>
              <a:rPr lang="en-US" dirty="0" smtClean="0"/>
              <a:t>the airspeed slow or reducing</a:t>
            </a:r>
          </a:p>
          <a:p>
            <a:pPr marL="342900" indent="-342900">
              <a:buFont typeface="+mj-lt"/>
              <a:buAutoNum type="arabicPeriod"/>
            </a:pPr>
            <a:r>
              <a:rPr lang="en-US" dirty="0" smtClean="0"/>
              <a:t>changes in airflow noise</a:t>
            </a:r>
          </a:p>
          <a:p>
            <a:pPr marL="342900" indent="-342900">
              <a:buFont typeface="+mj-lt"/>
              <a:buAutoNum type="arabicPeriod"/>
            </a:pPr>
            <a:r>
              <a:rPr lang="en-US" dirty="0" smtClean="0"/>
              <a:t>flickering ASI</a:t>
            </a:r>
          </a:p>
          <a:p>
            <a:pPr marL="342900" indent="-342900">
              <a:buFont typeface="+mj-lt"/>
              <a:buAutoNum type="arabicPeriod"/>
            </a:pPr>
            <a:r>
              <a:rPr lang="en-US" dirty="0" smtClean="0"/>
              <a:t>changed effectiveness of elevator, ailerons and/or rudder</a:t>
            </a:r>
          </a:p>
          <a:p>
            <a:pPr marL="342900" indent="-342900">
              <a:buFont typeface="+mj-lt"/>
              <a:buAutoNum type="arabicPeriod"/>
            </a:pPr>
            <a:r>
              <a:rPr lang="en-US" dirty="0" smtClean="0"/>
              <a:t>unusual control positions for the particular phase of flight. For example, lots of out-turn aileron</a:t>
            </a:r>
          </a:p>
          <a:p>
            <a:pPr marL="342900" indent="-342900">
              <a:buFont typeface="+mj-lt"/>
              <a:buAutoNum type="arabicPeriod"/>
            </a:pPr>
            <a:r>
              <a:rPr lang="en-US" dirty="0" smtClean="0"/>
              <a:t>higher rate of descent</a:t>
            </a:r>
          </a:p>
          <a:p>
            <a:endParaRPr lang="en-US" dirty="0"/>
          </a:p>
        </p:txBody>
      </p:sp>
      <p:sp>
        <p:nvSpPr>
          <p:cNvPr id="4" name="Slide Number Placeholder 3"/>
          <p:cNvSpPr>
            <a:spLocks noGrp="1"/>
          </p:cNvSpPr>
          <p:nvPr>
            <p:ph type="sldNum" sz="quarter" idx="10"/>
          </p:nvPr>
        </p:nvSpPr>
        <p:spPr/>
        <p:txBody>
          <a:bodyPr/>
          <a:lstStyle/>
          <a:p>
            <a:fld id="{93C3011A-5366-C047-B666-B8ECBAD4B742}" type="slidenum">
              <a:rPr lang="en-US" smtClean="0"/>
              <a:t>11</a:t>
            </a:fld>
            <a:endParaRPr lang="en-US"/>
          </a:p>
        </p:txBody>
      </p:sp>
    </p:spTree>
    <p:extLst>
      <p:ext uri="{BB962C8B-B14F-4D97-AF65-F5344CB8AC3E}">
        <p14:creationId xmlns:p14="http://schemas.microsoft.com/office/powerpoint/2010/main" val="213462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recover from a stall:</a:t>
            </a:r>
          </a:p>
          <a:p>
            <a:pPr marL="342900" indent="-342900">
              <a:buFont typeface="+mj-lt"/>
              <a:buAutoNum type="arabicPeriod"/>
            </a:pPr>
            <a:r>
              <a:rPr lang="en-US" b="1" u="sng" dirty="0" smtClean="0"/>
              <a:t>Ease forwards on the stick</a:t>
            </a:r>
          </a:p>
          <a:p>
            <a:pPr marL="342900" indent="-342900">
              <a:buFont typeface="+mj-lt"/>
              <a:buAutoNum type="arabicPeriod"/>
            </a:pPr>
            <a:r>
              <a:rPr lang="en-US" dirty="0" smtClean="0"/>
              <a:t>regain flying speed </a:t>
            </a:r>
          </a:p>
          <a:p>
            <a:pPr marL="342900" indent="-342900">
              <a:buFont typeface="+mj-lt"/>
              <a:buAutoNum type="arabicPeriod"/>
            </a:pPr>
            <a:r>
              <a:rPr lang="en-US" dirty="0" smtClean="0"/>
              <a:t>return to the required gliding attitude (for that phase of flight)</a:t>
            </a:r>
          </a:p>
          <a:p>
            <a:endParaRPr lang="en-US" dirty="0" smtClean="0"/>
          </a:p>
          <a:p>
            <a:endParaRPr lang="en-US" dirty="0" smtClean="0"/>
          </a:p>
          <a:p>
            <a:r>
              <a:rPr lang="en-US" dirty="0" smtClean="0"/>
              <a:t>How/why does this work?</a:t>
            </a:r>
          </a:p>
          <a:p>
            <a:r>
              <a:rPr lang="en-US" dirty="0" smtClean="0"/>
              <a:t>Reduces the Angle of Attack</a:t>
            </a:r>
          </a:p>
          <a:p>
            <a:r>
              <a:rPr lang="en-US" dirty="0" smtClean="0"/>
              <a:t>Reduces the G loading on the wings</a:t>
            </a:r>
          </a:p>
          <a:p>
            <a:r>
              <a:rPr lang="en-US" dirty="0" smtClean="0"/>
              <a:t>Increases airspeed</a:t>
            </a:r>
          </a:p>
          <a:p>
            <a:r>
              <a:rPr lang="en-US" dirty="0" smtClean="0"/>
              <a:t>Unstalls the glider</a:t>
            </a:r>
          </a:p>
          <a:p>
            <a:endParaRPr lang="en-US" dirty="0"/>
          </a:p>
        </p:txBody>
      </p:sp>
      <p:sp>
        <p:nvSpPr>
          <p:cNvPr id="4" name="Slide Number Placeholder 3"/>
          <p:cNvSpPr>
            <a:spLocks noGrp="1"/>
          </p:cNvSpPr>
          <p:nvPr>
            <p:ph type="sldNum" sz="quarter" idx="10"/>
          </p:nvPr>
        </p:nvSpPr>
        <p:spPr/>
        <p:txBody>
          <a:bodyPr/>
          <a:lstStyle/>
          <a:p>
            <a:fld id="{93C3011A-5366-C047-B666-B8ECBAD4B742}" type="slidenum">
              <a:rPr lang="en-US" smtClean="0"/>
              <a:t>12</a:t>
            </a:fld>
            <a:endParaRPr lang="en-US"/>
          </a:p>
        </p:txBody>
      </p:sp>
    </p:spTree>
    <p:extLst>
      <p:ext uri="{BB962C8B-B14F-4D97-AF65-F5344CB8AC3E}">
        <p14:creationId xmlns:p14="http://schemas.microsoft.com/office/powerpoint/2010/main" val="2134625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early pioneers were killed in stall and spin accidents</a:t>
            </a:r>
          </a:p>
          <a:p>
            <a:endParaRPr lang="en-US" baseline="0" dirty="0" smtClean="0"/>
          </a:p>
          <a:p>
            <a:r>
              <a:rPr lang="en-US" baseline="0" dirty="0" smtClean="0"/>
              <a:t>Prior to WW1, design configurations were being experimented with – the design factors that affected spin characteristics weren’t fully established. </a:t>
            </a:r>
          </a:p>
          <a:p>
            <a:r>
              <a:rPr lang="en-US" baseline="0" dirty="0" smtClean="0"/>
              <a:t>Prior to WW1 the challenges of heavier than air aircraft design was still the primary goal for aircraft designers. </a:t>
            </a:r>
          </a:p>
          <a:p>
            <a:r>
              <a:rPr lang="en-US" baseline="0" dirty="0" smtClean="0"/>
              <a:t>Stalls were understood fairly early on – the Wright flyer had an elevator in a canard configuration to guard against stalling</a:t>
            </a:r>
          </a:p>
          <a:p>
            <a:r>
              <a:rPr lang="en-US" baseline="0" dirty="0" smtClean="0"/>
              <a:t>But the mechanism and recovery techniques for spinning took longer. And designing an aircraft with benign spin behaviour took even longer.</a:t>
            </a:r>
          </a:p>
          <a:p>
            <a:endParaRPr lang="en-US" baseline="0" dirty="0" smtClean="0"/>
          </a:p>
          <a:p>
            <a:r>
              <a:rPr lang="en-US" baseline="0" dirty="0" smtClean="0"/>
              <a:t>During WW1 for example the main design goal was for combat advantage over the enemy. All sorts of unusual design configurations were tried. </a:t>
            </a:r>
          </a:p>
          <a:p>
            <a:r>
              <a:rPr lang="en-US" baseline="0" dirty="0" smtClean="0"/>
              <a:t>This led to an equally wide range of spin characteristics and recovery techniques. Some aircraft designs were simply impossible to recover from a spin.</a:t>
            </a:r>
          </a:p>
          <a:p>
            <a:r>
              <a:rPr lang="en-US" baseline="0" dirty="0" smtClean="0"/>
              <a:t>As if aerial combat in WW1 wasn</a:t>
            </a:r>
            <a:r>
              <a:rPr lang="uk-UA" baseline="0" dirty="0" smtClean="0"/>
              <a:t>’</a:t>
            </a:r>
            <a:r>
              <a:rPr lang="en-US" baseline="0" dirty="0" smtClean="0"/>
              <a:t>t risky enough some pilots would try to demonstrate their bravery by deliberately spinning their aircraft and then trying to work out a spin recovery technique on the way down.</a:t>
            </a:r>
          </a:p>
          <a:p>
            <a:endParaRPr lang="en-US" baseline="0" dirty="0" smtClean="0"/>
          </a:p>
          <a:p>
            <a:r>
              <a:rPr lang="en-US" baseline="0" dirty="0" smtClean="0"/>
              <a:t>Aircraft design these days is much more closely regulated. Glider design in particular is regulated by Certification Standard CS22 which mandates particular spin characteristics that subsequently require a standard recovery technique.</a:t>
            </a:r>
            <a:endParaRPr lang="en-US" dirty="0"/>
          </a:p>
        </p:txBody>
      </p:sp>
      <p:sp>
        <p:nvSpPr>
          <p:cNvPr id="4" name="Slide Number Placeholder 3"/>
          <p:cNvSpPr>
            <a:spLocks noGrp="1"/>
          </p:cNvSpPr>
          <p:nvPr>
            <p:ph type="sldNum" sz="quarter" idx="10"/>
          </p:nvPr>
        </p:nvSpPr>
        <p:spPr/>
        <p:txBody>
          <a:bodyPr/>
          <a:lstStyle/>
          <a:p>
            <a:fld id="{93C3011A-5366-C047-B666-B8ECBAD4B742}" type="slidenum">
              <a:rPr lang="en-US" smtClean="0"/>
              <a:t>13</a:t>
            </a:fld>
            <a:endParaRPr lang="en-US"/>
          </a:p>
        </p:txBody>
      </p:sp>
    </p:spTree>
    <p:extLst>
      <p:ext uri="{BB962C8B-B14F-4D97-AF65-F5344CB8AC3E}">
        <p14:creationId xmlns:p14="http://schemas.microsoft.com/office/powerpoint/2010/main" val="352936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3011A-5366-C047-B666-B8ECBAD4B742}" type="slidenum">
              <a:rPr lang="en-US" smtClean="0"/>
              <a:t>14</a:t>
            </a:fld>
            <a:endParaRPr lang="en-US"/>
          </a:p>
        </p:txBody>
      </p:sp>
    </p:spTree>
    <p:extLst>
      <p:ext uri="{BB962C8B-B14F-4D97-AF65-F5344CB8AC3E}">
        <p14:creationId xmlns:p14="http://schemas.microsoft.com/office/powerpoint/2010/main" val="349177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Stalling</a:t>
            </a:r>
            <a:r>
              <a:rPr lang="en-US" baseline="0" dirty="0" smtClean="0"/>
              <a:t> and spinning cannot be eliminated by aircraft design.</a:t>
            </a:r>
          </a:p>
          <a:p>
            <a:r>
              <a:rPr lang="en-US" baseline="0" dirty="0" smtClean="0"/>
              <a:t>They can be standardised such that they are benign, predictable and recoverable.</a:t>
            </a:r>
          </a:p>
          <a:p>
            <a:endParaRPr lang="en-US" baseline="0" dirty="0" smtClean="0"/>
          </a:p>
          <a:p>
            <a:r>
              <a:rPr lang="en-US" baseline="0" dirty="0" smtClean="0"/>
              <a:t>Human factors then become the key.</a:t>
            </a:r>
          </a:p>
          <a:p>
            <a:endParaRPr lang="en-US" baseline="0" dirty="0" smtClean="0"/>
          </a:p>
          <a:p>
            <a:r>
              <a:rPr lang="en-US" dirty="0" smtClean="0"/>
              <a:t>Spins – some factors are determined in the design office</a:t>
            </a:r>
          </a:p>
          <a:p>
            <a:pPr marL="285750" indent="-285750">
              <a:buFont typeface="Arial"/>
              <a:buChar char="•"/>
            </a:pPr>
            <a:r>
              <a:rPr lang="en-US" dirty="0" smtClean="0"/>
              <a:t>Areas of the flying and control surfaces</a:t>
            </a:r>
          </a:p>
          <a:p>
            <a:pPr marL="285750" indent="-285750">
              <a:buFont typeface="Arial"/>
              <a:buChar char="•"/>
            </a:pPr>
            <a:r>
              <a:rPr lang="en-US" dirty="0" smtClean="0"/>
              <a:t>Lever arm distances to the control surfaces</a:t>
            </a:r>
          </a:p>
          <a:p>
            <a:pPr marL="285750" indent="-285750">
              <a:buFont typeface="Arial"/>
              <a:buChar char="•"/>
            </a:pPr>
            <a:r>
              <a:rPr lang="en-US" dirty="0" smtClean="0"/>
              <a:t>Mass distribution &amp; wingspan – gliders spin less dramatically than power aircraft (swing analogy)</a:t>
            </a:r>
          </a:p>
          <a:p>
            <a:pPr marL="285750" indent="-285750">
              <a:buFont typeface="Arial"/>
              <a:buChar char="•"/>
            </a:pPr>
            <a:r>
              <a:rPr lang="en-US" dirty="0" smtClean="0"/>
              <a:t>Wing design – washout</a:t>
            </a:r>
          </a:p>
          <a:p>
            <a:endParaRPr lang="en-US" dirty="0" smtClean="0"/>
          </a:p>
          <a:p>
            <a:r>
              <a:rPr lang="en-US" dirty="0" smtClean="0"/>
              <a:t>Why do we still train glider pilots for stalling and spinning?</a:t>
            </a:r>
          </a:p>
          <a:p>
            <a:endParaRPr lang="en-US" dirty="0" smtClean="0"/>
          </a:p>
          <a:p>
            <a:r>
              <a:rPr lang="en-US" dirty="0" smtClean="0"/>
              <a:t>Glider designs mean that stalls/spins are standardised, benign and recoverable</a:t>
            </a:r>
          </a:p>
          <a:p>
            <a:r>
              <a:rPr lang="en-US" dirty="0" smtClean="0"/>
              <a:t>Eliminating stalling is not possible</a:t>
            </a:r>
          </a:p>
          <a:p>
            <a:r>
              <a:rPr lang="en-US" dirty="0" smtClean="0"/>
              <a:t>Gliders will spin when stalled with yaw present</a:t>
            </a:r>
          </a:p>
          <a:p>
            <a:r>
              <a:rPr lang="en-US" dirty="0" smtClean="0"/>
              <a:t>Situational awareness is a key element in avoiding stalled flight</a:t>
            </a:r>
          </a:p>
          <a:p>
            <a:endParaRPr lang="en-US" dirty="0"/>
          </a:p>
        </p:txBody>
      </p:sp>
      <p:sp>
        <p:nvSpPr>
          <p:cNvPr id="4" name="Slide Number Placeholder 3"/>
          <p:cNvSpPr>
            <a:spLocks noGrp="1"/>
          </p:cNvSpPr>
          <p:nvPr>
            <p:ph type="sldNum" sz="quarter" idx="10"/>
          </p:nvPr>
        </p:nvSpPr>
        <p:spPr/>
        <p:txBody>
          <a:bodyPr/>
          <a:lstStyle/>
          <a:p>
            <a:fld id="{93C3011A-5366-C047-B666-B8ECBAD4B742}" type="slidenum">
              <a:rPr lang="en-US" smtClean="0"/>
              <a:t>15</a:t>
            </a:fld>
            <a:endParaRPr lang="en-US"/>
          </a:p>
        </p:txBody>
      </p:sp>
    </p:spTree>
    <p:extLst>
      <p:ext uri="{BB962C8B-B14F-4D97-AF65-F5344CB8AC3E}">
        <p14:creationId xmlns:p14="http://schemas.microsoft.com/office/powerpoint/2010/main" val="3529360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Stall</a:t>
            </a:r>
            <a:r>
              <a:rPr lang="en-US" baseline="0" dirty="0" smtClean="0"/>
              <a:t> &amp; spin from straight and level flight is very obvious. It has to be flown as a deliberate aerobatic manouevre.</a:t>
            </a:r>
          </a:p>
          <a:p>
            <a:r>
              <a:rPr lang="en-US" dirty="0" smtClean="0"/>
              <a:t>So</a:t>
            </a:r>
            <a:r>
              <a:rPr lang="en-US" baseline="0" dirty="0" smtClean="0"/>
              <a:t> h</a:t>
            </a:r>
            <a:r>
              <a:rPr lang="en-US" dirty="0" smtClean="0"/>
              <a:t>ow can we miss this? Isn’t it obvious?</a:t>
            </a:r>
          </a:p>
          <a:p>
            <a:r>
              <a:rPr lang="en-US" dirty="0" smtClean="0"/>
              <a:t>If spinning requires</a:t>
            </a:r>
            <a:r>
              <a:rPr lang="en-US" baseline="0" dirty="0" smtClean="0"/>
              <a:t> a stall with yaw then isn’t this an easy combination to avoid?</a:t>
            </a:r>
            <a:endParaRPr lang="en-US" dirty="0" smtClean="0"/>
          </a:p>
          <a:p>
            <a:endParaRPr lang="en-US" baseline="0" dirty="0" smtClean="0"/>
          </a:p>
          <a:p>
            <a:r>
              <a:rPr lang="en-US" baseline="0" dirty="0" smtClean="0"/>
              <a:t>The ‘real world’ stall and spin scenarios are more subtle. </a:t>
            </a:r>
          </a:p>
          <a:p>
            <a:r>
              <a:rPr lang="en-US" baseline="0" dirty="0" smtClean="0"/>
              <a:t>Not all the stall symptoms may be present.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Situational awareness is important.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High workload deteroriates pilot’s control co-ordination which allows the stall/yaw combination to occur.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e.g. final turn onto approach – perhaps at an airfield and even more so when landing in a field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Spotting the factors that increase the likelihood of stalling in the first place.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Habits crop up when you are under pressure. If you’re flying with me and you open the airbrakes during the final turn then I will take control no questions asked. The fact that you’re in a turn has already raised the stall speed. Opening the airbrakes has raised the stall speed further. In combination they might be sufficient to actually stall &amp; spin the glider. So it is important to learn from an early stage that you don’t open the airbrakes until you have your wings level on your final approach. Otherwise it becomes a habit. Then one day you’re coming in to land with other factors involved e.g. wet wings and a stall/spin will occur.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Spins – the causes in the cockpit</a:t>
            </a:r>
          </a:p>
          <a:p>
            <a:pPr marL="285750" indent="-285750">
              <a:buFont typeface="Arial"/>
              <a:buChar char="•"/>
            </a:pPr>
            <a:r>
              <a:rPr lang="en-US" dirty="0" smtClean="0"/>
              <a:t>Any circumstance leading to a stall with yaw present</a:t>
            </a:r>
          </a:p>
          <a:p>
            <a:pPr marL="285750" indent="-285750">
              <a:buFont typeface="Arial"/>
              <a:buChar char="•"/>
            </a:pPr>
            <a:r>
              <a:rPr lang="en-US" dirty="0" smtClean="0"/>
              <a:t>Failure to recognise stall symptomsCofG position (a light pilot near the lower weight limit will find it easier to enter a spin)</a:t>
            </a:r>
          </a:p>
          <a:p>
            <a:pPr marL="285750" indent="-285750">
              <a:buFont typeface="Arial"/>
              <a:buChar char="•"/>
            </a:pPr>
            <a:endParaRPr lang="en-US" dirty="0" smtClean="0"/>
          </a:p>
          <a:p>
            <a:pPr marL="285750" indent="-285750">
              <a:buFont typeface="Arial"/>
              <a:buChar char="•"/>
            </a:pPr>
            <a:r>
              <a:rPr lang="en-US" dirty="0" smtClean="0"/>
              <a:t>High workload situations</a:t>
            </a:r>
          </a:p>
          <a:p>
            <a:pPr marL="742950" lvl="1" indent="-285750">
              <a:buFont typeface="Arial"/>
              <a:buChar char="•"/>
            </a:pPr>
            <a:r>
              <a:rPr lang="en-US" dirty="0" smtClean="0"/>
              <a:t>Distraction from flying the glider. </a:t>
            </a:r>
          </a:p>
          <a:p>
            <a:pPr marL="742950" lvl="1" indent="-285750">
              <a:buFont typeface="Arial"/>
              <a:buChar char="•"/>
            </a:pPr>
            <a:r>
              <a:rPr lang="en-US" dirty="0" smtClean="0"/>
              <a:t>Deterioration in speed control and stick / rudder co-ordination</a:t>
            </a:r>
          </a:p>
          <a:p>
            <a:pPr marL="742950" lvl="1" indent="-285750">
              <a:buFont typeface="Arial"/>
              <a:buChar char="•"/>
            </a:pPr>
            <a:r>
              <a:rPr lang="en-US" dirty="0" smtClean="0"/>
              <a:t>Not recognising symptoms of approaching stall - not all stall symptoms may be present or obvious</a:t>
            </a:r>
          </a:p>
          <a:p>
            <a:endParaRPr lang="en-US" dirty="0" smtClean="0"/>
          </a:p>
          <a:p>
            <a:pPr marL="285750" indent="-285750">
              <a:buFont typeface="Arial"/>
              <a:buChar char="•"/>
            </a:pPr>
            <a:r>
              <a:rPr lang="en-US" dirty="0" smtClean="0"/>
              <a:t>Situational awareness of raised stall speed</a:t>
            </a:r>
          </a:p>
          <a:p>
            <a:pPr marL="742950" lvl="1" indent="-285750">
              <a:buFont typeface="Arial"/>
              <a:buChar char="•"/>
            </a:pPr>
            <a:r>
              <a:rPr lang="en-US" dirty="0" smtClean="0"/>
              <a:t>Turning flight</a:t>
            </a:r>
          </a:p>
          <a:p>
            <a:pPr marL="742950" lvl="1" indent="-285750">
              <a:buFont typeface="Arial"/>
              <a:buChar char="•"/>
            </a:pPr>
            <a:r>
              <a:rPr lang="en-US" dirty="0" smtClean="0"/>
              <a:t>Wet wings / icing </a:t>
            </a:r>
          </a:p>
          <a:p>
            <a:pPr marL="742950" lvl="1" indent="-285750">
              <a:buFont typeface="Arial"/>
              <a:buChar char="•"/>
            </a:pPr>
            <a:r>
              <a:rPr lang="en-US" dirty="0" smtClean="0"/>
              <a:t>Turbulence &amp; wind gradient</a:t>
            </a:r>
          </a:p>
          <a:p>
            <a:pPr marL="742950" lvl="1" indent="-285750">
              <a:buFont typeface="Arial"/>
              <a:buChar char="•"/>
            </a:pPr>
            <a:r>
              <a:rPr lang="en-US" dirty="0" smtClean="0"/>
              <a:t>Flap deployment </a:t>
            </a:r>
          </a:p>
          <a:p>
            <a:pPr marL="742950" lvl="1" indent="-285750">
              <a:buFont typeface="Arial"/>
              <a:buChar char="•"/>
            </a:pPr>
            <a:r>
              <a:rPr lang="en-US" dirty="0" smtClean="0"/>
              <a:t>Opening airbrakes particularly during a turn </a:t>
            </a:r>
          </a:p>
          <a:p>
            <a:pPr marL="742950" lvl="1" indent="-285750">
              <a:buFont typeface="Arial"/>
              <a:buChar char="•"/>
            </a:pPr>
            <a:r>
              <a:rPr lang="en-US" dirty="0" smtClean="0"/>
              <a:t>Engine extended </a:t>
            </a:r>
          </a:p>
          <a:p>
            <a:pPr marL="742950" lvl="1" indent="-285750">
              <a:buFont typeface="Arial"/>
              <a:buChar char="•"/>
            </a:pPr>
            <a:r>
              <a:rPr lang="en-US" dirty="0" smtClean="0"/>
              <a:t>Increased G loading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r>
              <a:rPr lang="en-US" dirty="0" smtClean="0"/>
              <a:t>As</a:t>
            </a:r>
            <a:r>
              <a:rPr lang="en-US" baseline="0" dirty="0" smtClean="0"/>
              <a:t> an example, the following video shows a very good example of a stall &amp; spin entry where one of the most obvious pre-stall indicators (the nose attitude higher than normal) doesn’t occur.</a:t>
            </a:r>
          </a:p>
          <a:p>
            <a:r>
              <a:rPr lang="en-US" baseline="0" dirty="0" smtClean="0"/>
              <a:t>5:20 to 7:00</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93C3011A-5366-C047-B666-B8ECBAD4B742}" type="slidenum">
              <a:rPr lang="en-US" smtClean="0"/>
              <a:t>16</a:t>
            </a:fld>
            <a:endParaRPr lang="en-US"/>
          </a:p>
        </p:txBody>
      </p:sp>
    </p:spTree>
    <p:extLst>
      <p:ext uri="{BB962C8B-B14F-4D97-AF65-F5344CB8AC3E}">
        <p14:creationId xmlns:p14="http://schemas.microsoft.com/office/powerpoint/2010/main" val="3069374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Spins – recovery technique</a:t>
            </a:r>
          </a:p>
          <a:p>
            <a:endParaRPr lang="en-US" dirty="0" smtClean="0"/>
          </a:p>
          <a:p>
            <a:pPr marL="342900" indent="-342900">
              <a:buFont typeface="+mj-lt"/>
              <a:buAutoNum type="arabicPeriod"/>
            </a:pPr>
            <a:r>
              <a:rPr lang="en-US" dirty="0" smtClean="0"/>
              <a:t>Check ailerons neutral. </a:t>
            </a:r>
          </a:p>
          <a:p>
            <a:pPr marL="342900" indent="-342900">
              <a:buFont typeface="+mj-lt"/>
              <a:buAutoNum type="arabicPeriod"/>
            </a:pPr>
            <a:r>
              <a:rPr lang="en-US" dirty="0" smtClean="0"/>
              <a:t>Apply rudder opposite spin. </a:t>
            </a:r>
          </a:p>
          <a:p>
            <a:pPr marL="342900" indent="-342900">
              <a:buFont typeface="+mj-lt"/>
              <a:buAutoNum type="arabicPeriod"/>
            </a:pPr>
            <a:r>
              <a:rPr lang="en-US" dirty="0" smtClean="0"/>
              <a:t>Ease control column forward until rotation ceases. </a:t>
            </a:r>
          </a:p>
          <a:p>
            <a:pPr marL="342900" indent="-342900">
              <a:buFont typeface="+mj-lt"/>
              <a:buAutoNum type="arabicPeriod"/>
            </a:pPr>
            <a:r>
              <a:rPr lang="en-US" dirty="0" smtClean="0"/>
              <a:t>Centralise rudder and ease out of ensuing dive. </a:t>
            </a:r>
          </a:p>
          <a:p>
            <a:endParaRPr lang="en-US" dirty="0"/>
          </a:p>
        </p:txBody>
      </p:sp>
      <p:sp>
        <p:nvSpPr>
          <p:cNvPr id="4" name="Slide Number Placeholder 3"/>
          <p:cNvSpPr>
            <a:spLocks noGrp="1"/>
          </p:cNvSpPr>
          <p:nvPr>
            <p:ph type="sldNum" sz="quarter" idx="10"/>
          </p:nvPr>
        </p:nvSpPr>
        <p:spPr/>
        <p:txBody>
          <a:bodyPr/>
          <a:lstStyle/>
          <a:p>
            <a:fld id="{93C3011A-5366-C047-B666-B8ECBAD4B742}" type="slidenum">
              <a:rPr lang="en-US" smtClean="0"/>
              <a:t>17</a:t>
            </a:fld>
            <a:endParaRPr lang="en-US"/>
          </a:p>
        </p:txBody>
      </p:sp>
    </p:spTree>
    <p:extLst>
      <p:ext uri="{BB962C8B-B14F-4D97-AF65-F5344CB8AC3E}">
        <p14:creationId xmlns:p14="http://schemas.microsoft.com/office/powerpoint/2010/main" val="1727865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a stall will not develop into a</a:t>
            </a:r>
            <a:r>
              <a:rPr lang="en-US" baseline="0" dirty="0" smtClean="0"/>
              <a:t> full spin.</a:t>
            </a:r>
          </a:p>
          <a:p>
            <a:r>
              <a:rPr lang="en-US" baseline="0" dirty="0" smtClean="0"/>
              <a:t>Depending on how the stall recovery is handled, the glider can exit the stall while also dropping a wing on one side. </a:t>
            </a:r>
          </a:p>
          <a:p>
            <a:r>
              <a:rPr lang="en-US" baseline="0" dirty="0" smtClean="0"/>
              <a:t>The result is a spiral dive.</a:t>
            </a:r>
          </a:p>
          <a:p>
            <a:r>
              <a:rPr lang="en-US" baseline="0" dirty="0" smtClean="0"/>
              <a:t>The symptoms and recovery from the spiral dive is different to the spin.</a:t>
            </a:r>
          </a:p>
          <a:p>
            <a:endParaRPr lang="en-US" baseline="0" dirty="0" smtClean="0"/>
          </a:p>
          <a:p>
            <a:r>
              <a:rPr lang="en-US" baseline="0" dirty="0" smtClean="0"/>
              <a:t>This video shows a direct comparison of the two.</a:t>
            </a:r>
          </a:p>
        </p:txBody>
      </p:sp>
      <p:sp>
        <p:nvSpPr>
          <p:cNvPr id="4" name="Slide Number Placeholder 3"/>
          <p:cNvSpPr>
            <a:spLocks noGrp="1"/>
          </p:cNvSpPr>
          <p:nvPr>
            <p:ph type="sldNum" sz="quarter" idx="10"/>
          </p:nvPr>
        </p:nvSpPr>
        <p:spPr/>
        <p:txBody>
          <a:bodyPr/>
          <a:lstStyle/>
          <a:p>
            <a:fld id="{93C3011A-5366-C047-B666-B8ECBAD4B742}" type="slidenum">
              <a:rPr lang="en-US" smtClean="0"/>
              <a:t>18</a:t>
            </a:fld>
            <a:endParaRPr lang="en-US"/>
          </a:p>
        </p:txBody>
      </p:sp>
    </p:spTree>
    <p:extLst>
      <p:ext uri="{BB962C8B-B14F-4D97-AF65-F5344CB8AC3E}">
        <p14:creationId xmlns:p14="http://schemas.microsoft.com/office/powerpoint/2010/main" val="290021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video shows a direct comparison of the two.</a:t>
            </a:r>
          </a:p>
          <a:p>
            <a:endParaRPr lang="en-US" dirty="0"/>
          </a:p>
        </p:txBody>
      </p:sp>
      <p:sp>
        <p:nvSpPr>
          <p:cNvPr id="4" name="Slide Number Placeholder 3"/>
          <p:cNvSpPr>
            <a:spLocks noGrp="1"/>
          </p:cNvSpPr>
          <p:nvPr>
            <p:ph type="sldNum" sz="quarter" idx="10"/>
          </p:nvPr>
        </p:nvSpPr>
        <p:spPr/>
        <p:txBody>
          <a:bodyPr/>
          <a:lstStyle/>
          <a:p>
            <a:fld id="{93C3011A-5366-C047-B666-B8ECBAD4B742}" type="slidenum">
              <a:rPr lang="en-US" smtClean="0"/>
              <a:t>19</a:t>
            </a:fld>
            <a:endParaRPr lang="en-US"/>
          </a:p>
        </p:txBody>
      </p:sp>
    </p:spTree>
    <p:extLst>
      <p:ext uri="{BB962C8B-B14F-4D97-AF65-F5344CB8AC3E}">
        <p14:creationId xmlns:p14="http://schemas.microsoft.com/office/powerpoint/2010/main" val="29002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intention?</a:t>
            </a:r>
          </a:p>
          <a:p>
            <a:pPr marL="285750" indent="-285750">
              <a:buFont typeface="Arial"/>
              <a:buChar char="•"/>
            </a:pPr>
            <a:r>
              <a:rPr lang="en-US" dirty="0" smtClean="0"/>
              <a:t>recognise the symptoms of an approaching stall and take timely avoiding action</a:t>
            </a:r>
          </a:p>
          <a:p>
            <a:pPr marL="285750" indent="-285750">
              <a:buFont typeface="Arial"/>
              <a:buChar char="•"/>
            </a:pPr>
            <a:r>
              <a:rPr lang="en-US" dirty="0" smtClean="0"/>
              <a:t>become familiar with the characteristics of the full stall</a:t>
            </a:r>
          </a:p>
          <a:p>
            <a:pPr marL="285750" indent="-285750">
              <a:buFont typeface="Arial"/>
              <a:buChar char="•"/>
            </a:pPr>
            <a:r>
              <a:rPr lang="en-US" dirty="0" smtClean="0"/>
              <a:t>learn how to recover with minimum loss of height</a:t>
            </a:r>
          </a:p>
          <a:p>
            <a:pPr marL="285750" indent="-285750">
              <a:buFont typeface="Arial"/>
              <a:buChar char="•"/>
            </a:pPr>
            <a:r>
              <a:rPr lang="en-US" dirty="0" smtClean="0"/>
              <a:t>avoid inadvertent stalling &amp; spinning by developing safe flying habits in all phases of flight</a:t>
            </a:r>
          </a:p>
          <a:p>
            <a:endParaRPr lang="en-US" dirty="0" smtClean="0"/>
          </a:p>
          <a:p>
            <a:r>
              <a:rPr lang="en-US" dirty="0" smtClean="0"/>
              <a:t>Stalling &amp; spinning sounds dramatic but it is well understood </a:t>
            </a:r>
          </a:p>
          <a:p>
            <a:r>
              <a:rPr lang="en-US" dirty="0" smtClean="0"/>
              <a:t>Exercises are conducted at height with lots of recovery margin – training is perfectly safe</a:t>
            </a:r>
          </a:p>
          <a:p>
            <a:r>
              <a:rPr lang="en-US" dirty="0" smtClean="0"/>
              <a:t>Training exercises are gradual and are demonstrated over multiple flight sorties</a:t>
            </a:r>
          </a:p>
          <a:p>
            <a:endParaRPr lang="en-US" dirty="0"/>
          </a:p>
        </p:txBody>
      </p:sp>
      <p:sp>
        <p:nvSpPr>
          <p:cNvPr id="4" name="Slide Number Placeholder 3"/>
          <p:cNvSpPr>
            <a:spLocks noGrp="1"/>
          </p:cNvSpPr>
          <p:nvPr>
            <p:ph type="sldNum" sz="quarter" idx="10"/>
          </p:nvPr>
        </p:nvSpPr>
        <p:spPr/>
        <p:txBody>
          <a:bodyPr/>
          <a:lstStyle/>
          <a:p>
            <a:fld id="{93C3011A-5366-C047-B666-B8ECBAD4B742}" type="slidenum">
              <a:rPr lang="en-US" smtClean="0"/>
              <a:t>2</a:t>
            </a:fld>
            <a:endParaRPr lang="en-US"/>
          </a:p>
        </p:txBody>
      </p:sp>
    </p:spTree>
    <p:extLst>
      <p:ext uri="{BB962C8B-B14F-4D97-AF65-F5344CB8AC3E}">
        <p14:creationId xmlns:p14="http://schemas.microsoft.com/office/powerpoint/2010/main" val="243448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3011A-5366-C047-B666-B8ECBAD4B742}" type="slidenum">
              <a:rPr lang="en-US" smtClean="0"/>
              <a:t>20</a:t>
            </a:fld>
            <a:endParaRPr lang="en-US"/>
          </a:p>
        </p:txBody>
      </p:sp>
    </p:spTree>
    <p:extLst>
      <p:ext uri="{BB962C8B-B14F-4D97-AF65-F5344CB8AC3E}">
        <p14:creationId xmlns:p14="http://schemas.microsoft.com/office/powerpoint/2010/main" val="133352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going to cover the</a:t>
            </a:r>
            <a:r>
              <a:rPr lang="en-US" baseline="0" dirty="0" smtClean="0"/>
              <a:t> further exercises in this talk – you should be briefed specifically for those by your instructor.</a:t>
            </a:r>
          </a:p>
          <a:p>
            <a:endParaRPr lang="en-US" baseline="0" dirty="0" smtClean="0"/>
          </a:p>
          <a:p>
            <a:r>
              <a:rPr lang="en-US" baseline="0" dirty="0" smtClean="0"/>
              <a:t>The scope of this talk is to introduce basic stalls and spins to you.</a:t>
            </a:r>
          </a:p>
          <a:p>
            <a:endParaRPr lang="en-US" baseline="0" dirty="0" smtClean="0"/>
          </a:p>
          <a:p>
            <a:endParaRPr lang="en-US" dirty="0" smtClean="0"/>
          </a:p>
          <a:p>
            <a:endParaRPr lang="en-US" dirty="0" smtClean="0"/>
          </a:p>
          <a:p>
            <a:r>
              <a:rPr lang="en-US" dirty="0" smtClean="0"/>
              <a:t>Step 1: Slow flight &amp; recognition of the approaching stall</a:t>
            </a:r>
          </a:p>
          <a:p>
            <a:endParaRPr lang="en-US" dirty="0" smtClean="0"/>
          </a:p>
          <a:p>
            <a:r>
              <a:rPr lang="en-US" dirty="0" smtClean="0"/>
              <a:t>Step 2: Basic stalls &amp; recovery</a:t>
            </a:r>
          </a:p>
          <a:p>
            <a:r>
              <a:rPr lang="en-US" dirty="0" smtClean="0"/>
              <a:t>		Straight stall</a:t>
            </a:r>
          </a:p>
          <a:p>
            <a:r>
              <a:rPr lang="en-US" dirty="0" smtClean="0"/>
              <a:t>		Wing drop stall</a:t>
            </a:r>
          </a:p>
          <a:p>
            <a:r>
              <a:rPr lang="en-US" dirty="0" smtClean="0"/>
              <a:t>		Mush stall</a:t>
            </a:r>
          </a:p>
          <a:p>
            <a:endParaRPr lang="en-US" dirty="0" smtClean="0"/>
          </a:p>
          <a:p>
            <a:r>
              <a:rPr lang="en-US" dirty="0" smtClean="0"/>
              <a:t>Step 3: Further stalls &amp; recovery – more representative of real life scenario</a:t>
            </a:r>
          </a:p>
          <a:p>
            <a:r>
              <a:rPr lang="en-US" dirty="0" smtClean="0"/>
              <a:t>		Stalling speed increases in a turn</a:t>
            </a:r>
          </a:p>
          <a:p>
            <a:r>
              <a:rPr lang="en-US" dirty="0" smtClean="0"/>
              <a:t>		High speed stall</a:t>
            </a:r>
          </a:p>
          <a:p>
            <a:r>
              <a:rPr lang="en-US" dirty="0" smtClean="0"/>
              <a:t>		Low G not a reliable symptom of a stall</a:t>
            </a:r>
          </a:p>
          <a:p>
            <a:endParaRPr lang="en-US" dirty="0" smtClean="0"/>
          </a:p>
          <a:p>
            <a:r>
              <a:rPr lang="en-US" dirty="0" smtClean="0"/>
              <a:t>Step 4: Basic spin training &amp; recovery</a:t>
            </a:r>
          </a:p>
          <a:p>
            <a:endParaRPr lang="en-US" dirty="0" smtClean="0"/>
          </a:p>
          <a:p>
            <a:r>
              <a:rPr lang="en-US" dirty="0" smtClean="0"/>
              <a:t>Step 5: Further spin training – more representative of real life scenario</a:t>
            </a:r>
          </a:p>
          <a:p>
            <a:r>
              <a:rPr lang="en-US" dirty="0" smtClean="0"/>
              <a:t>		Changing effect of the rudder at or near stall</a:t>
            </a:r>
          </a:p>
          <a:p>
            <a:r>
              <a:rPr lang="en-US" dirty="0" smtClean="0"/>
              <a:t>		Spin off a steep or thermal turn</a:t>
            </a:r>
          </a:p>
          <a:p>
            <a:r>
              <a:rPr lang="en-US" dirty="0" smtClean="0"/>
              <a:t>		Spin off a failed winch launch</a:t>
            </a:r>
          </a:p>
          <a:p>
            <a:endParaRPr lang="en-US" dirty="0" smtClean="0"/>
          </a:p>
          <a:p>
            <a:r>
              <a:rPr lang="en-US" dirty="0" smtClean="0"/>
              <a:t>Step 6: Spiral dive training &amp; recovery</a:t>
            </a:r>
          </a:p>
          <a:p>
            <a:endParaRPr lang="en-US" dirty="0"/>
          </a:p>
        </p:txBody>
      </p:sp>
      <p:sp>
        <p:nvSpPr>
          <p:cNvPr id="4" name="Slide Number Placeholder 3"/>
          <p:cNvSpPr>
            <a:spLocks noGrp="1"/>
          </p:cNvSpPr>
          <p:nvPr>
            <p:ph type="sldNum" sz="quarter" idx="10"/>
          </p:nvPr>
        </p:nvSpPr>
        <p:spPr/>
        <p:txBody>
          <a:bodyPr/>
          <a:lstStyle/>
          <a:p>
            <a:fld id="{93C3011A-5366-C047-B666-B8ECBAD4B742}" type="slidenum">
              <a:rPr lang="en-US" smtClean="0"/>
              <a:t>3</a:t>
            </a:fld>
            <a:endParaRPr lang="en-US"/>
          </a:p>
        </p:txBody>
      </p:sp>
    </p:spTree>
    <p:extLst>
      <p:ext uri="{BB962C8B-B14F-4D97-AF65-F5344CB8AC3E}">
        <p14:creationId xmlns:p14="http://schemas.microsoft.com/office/powerpoint/2010/main" val="2434485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In  straight and level flight the Weight of an aircraft is balanced by the Lift generated by the wings. A cruising glider isn’t in true level flight but actually a gradual descending glide profile.</a:t>
            </a:r>
          </a:p>
          <a:p>
            <a:endParaRPr lang="en-US" dirty="0" smtClean="0"/>
          </a:p>
          <a:p>
            <a:endParaRPr lang="en-US" dirty="0" smtClean="0"/>
          </a:p>
          <a:p>
            <a:endParaRPr lang="en-US" dirty="0" smtClean="0"/>
          </a:p>
          <a:p>
            <a:endParaRPr lang="en-US" dirty="0" smtClean="0"/>
          </a:p>
          <a:p>
            <a:r>
              <a:rPr lang="en-US" dirty="0" smtClean="0"/>
              <a:t>Stalls depend only on angle of attack, not airspeed. However, the slower an aircraft flies, the greater the angle of attack it needs to produce lift equal to the aircraft's weight. As the speed decreases further, at some point this angle will be equal to the critical (stall) angle of attack. This speed is called the "stall speed".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3C3011A-5366-C047-B666-B8ECBAD4B742}" type="slidenum">
              <a:rPr lang="en-US" smtClean="0"/>
              <a:t>4</a:t>
            </a:fld>
            <a:endParaRPr lang="en-US"/>
          </a:p>
        </p:txBody>
      </p:sp>
    </p:spTree>
    <p:extLst>
      <p:ext uri="{BB962C8B-B14F-4D97-AF65-F5344CB8AC3E}">
        <p14:creationId xmlns:p14="http://schemas.microsoft.com/office/powerpoint/2010/main" val="127527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total Lift generated by a wing is dependent on a number of factors and most are outside the pilot’s control e.g.</a:t>
            </a:r>
          </a:p>
          <a:p>
            <a:pPr marL="285750" indent="-285750">
              <a:buFont typeface="Arial"/>
              <a:buChar char="•"/>
            </a:pPr>
            <a:r>
              <a:rPr lang="en-US" dirty="0" smtClean="0"/>
              <a:t>Air density</a:t>
            </a:r>
          </a:p>
          <a:p>
            <a:pPr marL="285750" indent="-285750">
              <a:buFont typeface="Arial"/>
              <a:buChar char="•"/>
            </a:pPr>
            <a:r>
              <a:rPr lang="en-US" dirty="0" smtClean="0"/>
              <a:t>Wing area</a:t>
            </a:r>
          </a:p>
          <a:p>
            <a:pPr marL="285750" indent="-285750">
              <a:buFont typeface="Arial"/>
              <a:buChar char="•"/>
            </a:pPr>
            <a:r>
              <a:rPr lang="en-US" dirty="0" smtClean="0"/>
              <a:t>Wing shape (planform) </a:t>
            </a:r>
          </a:p>
          <a:p>
            <a:pPr marL="285750" indent="-285750">
              <a:buFont typeface="Arial"/>
              <a:buChar char="•"/>
            </a:pPr>
            <a:r>
              <a:rPr lang="en-US" dirty="0" smtClean="0"/>
              <a:t>Wing shape (camber – although some gliders have camber changing flaps)</a:t>
            </a:r>
          </a:p>
          <a:p>
            <a:endParaRPr lang="en-US" dirty="0" smtClean="0"/>
          </a:p>
          <a:p>
            <a:endParaRPr lang="en-US" dirty="0" smtClean="0"/>
          </a:p>
          <a:p>
            <a:r>
              <a:rPr lang="en-US" dirty="0" smtClean="0"/>
              <a:t>The factors affecting the Lift that are in a pilot’s direct control are: </a:t>
            </a:r>
          </a:p>
          <a:p>
            <a:pPr marL="285750" indent="-285750">
              <a:buFont typeface="Arial"/>
              <a:buChar char="•"/>
            </a:pPr>
            <a:r>
              <a:rPr lang="en-US" dirty="0" smtClean="0"/>
              <a:t>Airspeed</a:t>
            </a:r>
          </a:p>
          <a:p>
            <a:pPr marL="285750" indent="-285750">
              <a:buFont typeface="Arial"/>
              <a:buChar char="•"/>
            </a:pPr>
            <a:r>
              <a:rPr lang="en-US" dirty="0" smtClean="0"/>
              <a:t>Angle of Attack</a:t>
            </a:r>
          </a:p>
          <a:p>
            <a:endParaRPr lang="en-US" dirty="0" smtClean="0"/>
          </a:p>
          <a:p>
            <a:r>
              <a:rPr lang="en-US" dirty="0" smtClean="0"/>
              <a:t>Angle of Attack is what we are interested in regarding stalls &amp; spins.</a:t>
            </a:r>
          </a:p>
          <a:p>
            <a:endParaRPr lang="en-US" dirty="0"/>
          </a:p>
        </p:txBody>
      </p:sp>
      <p:sp>
        <p:nvSpPr>
          <p:cNvPr id="4" name="Slide Number Placeholder 3"/>
          <p:cNvSpPr>
            <a:spLocks noGrp="1"/>
          </p:cNvSpPr>
          <p:nvPr>
            <p:ph type="sldNum" sz="quarter" idx="10"/>
          </p:nvPr>
        </p:nvSpPr>
        <p:spPr/>
        <p:txBody>
          <a:bodyPr/>
          <a:lstStyle/>
          <a:p>
            <a:fld id="{93C3011A-5366-C047-B666-B8ECBAD4B742}" type="slidenum">
              <a:rPr lang="en-US" smtClean="0"/>
              <a:t>5</a:t>
            </a:fld>
            <a:endParaRPr lang="en-US"/>
          </a:p>
        </p:txBody>
      </p:sp>
    </p:spTree>
    <p:extLst>
      <p:ext uri="{BB962C8B-B14F-4D97-AF65-F5344CB8AC3E}">
        <p14:creationId xmlns:p14="http://schemas.microsoft.com/office/powerpoint/2010/main" val="1275272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Angle of Attack is the angle at which the wing aerofoil meets the oncoming airstream.</a:t>
            </a:r>
          </a:p>
          <a:p>
            <a:r>
              <a:rPr lang="en-US" dirty="0" smtClean="0"/>
              <a:t>Changing the pitch of the glider is one way to change the angle of attack.</a:t>
            </a:r>
          </a:p>
          <a:p>
            <a:endParaRPr lang="en-US" dirty="0"/>
          </a:p>
        </p:txBody>
      </p:sp>
      <p:sp>
        <p:nvSpPr>
          <p:cNvPr id="4" name="Slide Number Placeholder 3"/>
          <p:cNvSpPr>
            <a:spLocks noGrp="1"/>
          </p:cNvSpPr>
          <p:nvPr>
            <p:ph type="sldNum" sz="quarter" idx="10"/>
          </p:nvPr>
        </p:nvSpPr>
        <p:spPr/>
        <p:txBody>
          <a:bodyPr/>
          <a:lstStyle/>
          <a:p>
            <a:fld id="{93C3011A-5366-C047-B666-B8ECBAD4B742}" type="slidenum">
              <a:rPr lang="en-US" smtClean="0"/>
              <a:t>6</a:t>
            </a:fld>
            <a:endParaRPr lang="en-US"/>
          </a:p>
        </p:txBody>
      </p:sp>
    </p:spTree>
    <p:extLst>
      <p:ext uri="{BB962C8B-B14F-4D97-AF65-F5344CB8AC3E}">
        <p14:creationId xmlns:p14="http://schemas.microsoft.com/office/powerpoint/2010/main" val="1275272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 unaccelerated flight the Lift produced by the wings always has to equal the Weight of the glider. </a:t>
            </a:r>
          </a:p>
          <a:p>
            <a:endParaRPr lang="en-US" dirty="0" smtClean="0"/>
          </a:p>
          <a:p>
            <a:r>
              <a:rPr lang="en-US" dirty="0" smtClean="0"/>
              <a:t>Lift generation is reliant on a smooth flow of air over the surface of the wing.</a:t>
            </a:r>
          </a:p>
          <a:p>
            <a:endParaRPr lang="en-US" dirty="0" smtClean="0"/>
          </a:p>
          <a:p>
            <a:r>
              <a:rPr lang="en-US" dirty="0" smtClean="0"/>
              <a:t>Airspeed is one factor that generates lift. Angle of Attack is another.</a:t>
            </a:r>
          </a:p>
          <a:p>
            <a:endParaRPr lang="en-US" dirty="0" smtClean="0"/>
          </a:p>
          <a:p>
            <a:r>
              <a:rPr lang="en-US" dirty="0" smtClean="0"/>
              <a:t>The slower an aircraft flies, the greater the angle of attack it needs to produce lift equal to the aircraft's weight. As the speed decreases further, at some point this angle will be equal to the critical (stall) angle of attack. This speed is called the "stall speed".</a:t>
            </a:r>
          </a:p>
          <a:p>
            <a:endParaRPr lang="en-US" dirty="0" smtClean="0"/>
          </a:p>
          <a:p>
            <a:r>
              <a:rPr lang="en-US" dirty="0" smtClean="0"/>
              <a:t>As speed reduces, angle of attack has to increase to keep lift constant until the critical angle is reached. </a:t>
            </a:r>
          </a:p>
          <a:p>
            <a:endParaRPr lang="en-US" dirty="0"/>
          </a:p>
        </p:txBody>
      </p:sp>
      <p:sp>
        <p:nvSpPr>
          <p:cNvPr id="4" name="Slide Number Placeholder 3"/>
          <p:cNvSpPr>
            <a:spLocks noGrp="1"/>
          </p:cNvSpPr>
          <p:nvPr>
            <p:ph type="sldNum" sz="quarter" idx="10"/>
          </p:nvPr>
        </p:nvSpPr>
        <p:spPr/>
        <p:txBody>
          <a:bodyPr/>
          <a:lstStyle/>
          <a:p>
            <a:fld id="{93C3011A-5366-C047-B666-B8ECBAD4B742}" type="slidenum">
              <a:rPr lang="en-US" smtClean="0"/>
              <a:t>7</a:t>
            </a:fld>
            <a:endParaRPr lang="en-US"/>
          </a:p>
        </p:txBody>
      </p:sp>
    </p:spTree>
    <p:extLst>
      <p:ext uri="{BB962C8B-B14F-4D97-AF65-F5344CB8AC3E}">
        <p14:creationId xmlns:p14="http://schemas.microsoft.com/office/powerpoint/2010/main" val="127527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Initial Stalls</a:t>
            </a:r>
          </a:p>
          <a:p>
            <a:r>
              <a:rPr lang="en-US" dirty="0" smtClean="0"/>
              <a:t>What is a stall?</a:t>
            </a:r>
          </a:p>
          <a:p>
            <a:endParaRPr lang="en-US" dirty="0" smtClean="0"/>
          </a:p>
          <a:p>
            <a:r>
              <a:rPr lang="en-US" dirty="0" smtClean="0"/>
              <a:t>Stalling is the loss of Lift caused by flow separation from the wing surfaces.</a:t>
            </a:r>
          </a:p>
          <a:p>
            <a:endParaRPr lang="en-US" dirty="0" smtClean="0"/>
          </a:p>
          <a:p>
            <a:r>
              <a:rPr lang="en-US" dirty="0" smtClean="0"/>
              <a:t>Stalls depend only on angle of attack, not airspeed. </a:t>
            </a:r>
          </a:p>
          <a:p>
            <a:r>
              <a:rPr lang="en-US" dirty="0" smtClean="0"/>
              <a:t>Reducing your airspeed is one way to increase the Angle of Attack.</a:t>
            </a:r>
          </a:p>
          <a:p>
            <a:r>
              <a:rPr lang="en-US" dirty="0" smtClean="0"/>
              <a:t>Stalls are still possible at higher speeds in scenarios that create a higher angle of attack.</a:t>
            </a:r>
          </a:p>
          <a:p>
            <a:endParaRPr lang="en-US" dirty="0" smtClean="0"/>
          </a:p>
          <a:p>
            <a:endParaRPr lang="en-US" b="1" u="sng" dirty="0" smtClean="0"/>
          </a:p>
          <a:p>
            <a:r>
              <a:rPr lang="en-US" b="1" u="sng" dirty="0" smtClean="0"/>
              <a:t>Stall recovery training = spin avoidance training!</a:t>
            </a:r>
          </a:p>
          <a:p>
            <a:endParaRPr lang="en-US" dirty="0"/>
          </a:p>
        </p:txBody>
      </p:sp>
      <p:sp>
        <p:nvSpPr>
          <p:cNvPr id="4" name="Slide Number Placeholder 3"/>
          <p:cNvSpPr>
            <a:spLocks noGrp="1"/>
          </p:cNvSpPr>
          <p:nvPr>
            <p:ph type="sldNum" sz="quarter" idx="10"/>
          </p:nvPr>
        </p:nvSpPr>
        <p:spPr/>
        <p:txBody>
          <a:bodyPr/>
          <a:lstStyle/>
          <a:p>
            <a:fld id="{93C3011A-5366-C047-B666-B8ECBAD4B742}" type="slidenum">
              <a:rPr lang="en-US" smtClean="0"/>
              <a:t>8</a:t>
            </a:fld>
            <a:endParaRPr lang="en-US"/>
          </a:p>
        </p:txBody>
      </p:sp>
    </p:spTree>
    <p:extLst>
      <p:ext uri="{BB962C8B-B14F-4D97-AF65-F5344CB8AC3E}">
        <p14:creationId xmlns:p14="http://schemas.microsoft.com/office/powerpoint/2010/main" val="1275272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is all well and good but how do you recognise a</a:t>
            </a:r>
            <a:r>
              <a:rPr lang="en-US" baseline="0" dirty="0" smtClean="0"/>
              <a:t> stall condition from the cockpit?</a:t>
            </a:r>
            <a:endParaRPr lang="en-US" dirty="0"/>
          </a:p>
        </p:txBody>
      </p:sp>
      <p:sp>
        <p:nvSpPr>
          <p:cNvPr id="4" name="Slide Number Placeholder 3"/>
          <p:cNvSpPr>
            <a:spLocks noGrp="1"/>
          </p:cNvSpPr>
          <p:nvPr>
            <p:ph type="sldNum" sz="quarter" idx="10"/>
          </p:nvPr>
        </p:nvSpPr>
        <p:spPr/>
        <p:txBody>
          <a:bodyPr/>
          <a:lstStyle/>
          <a:p>
            <a:fld id="{93C3011A-5366-C047-B666-B8ECBAD4B742}" type="slidenum">
              <a:rPr lang="en-US" smtClean="0"/>
              <a:t>9</a:t>
            </a:fld>
            <a:endParaRPr lang="en-US"/>
          </a:p>
        </p:txBody>
      </p:sp>
    </p:spTree>
    <p:extLst>
      <p:ext uri="{BB962C8B-B14F-4D97-AF65-F5344CB8AC3E}">
        <p14:creationId xmlns:p14="http://schemas.microsoft.com/office/powerpoint/2010/main" val="82800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917483E-927D-A147-89AD-7C82DFAA369B}" type="datetimeFigureOut">
              <a:rPr lang="en-US" smtClean="0"/>
              <a:t>10/04/21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68027-E2EB-3747-94C4-537FD116FD1E}" type="slidenum">
              <a:rPr lang="en-US" smtClean="0"/>
              <a:t>‹#›</a:t>
            </a:fld>
            <a:endParaRPr lang="en-US"/>
          </a:p>
        </p:txBody>
      </p:sp>
    </p:spTree>
    <p:extLst>
      <p:ext uri="{BB962C8B-B14F-4D97-AF65-F5344CB8AC3E}">
        <p14:creationId xmlns:p14="http://schemas.microsoft.com/office/powerpoint/2010/main" val="256814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917483E-927D-A147-89AD-7C82DFAA369B}" type="datetimeFigureOut">
              <a:rPr lang="en-US" smtClean="0"/>
              <a:t>10/04/21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68027-E2EB-3747-94C4-537FD116FD1E}" type="slidenum">
              <a:rPr lang="en-US" smtClean="0"/>
              <a:t>‹#›</a:t>
            </a:fld>
            <a:endParaRPr lang="en-US"/>
          </a:p>
        </p:txBody>
      </p:sp>
    </p:spTree>
    <p:extLst>
      <p:ext uri="{BB962C8B-B14F-4D97-AF65-F5344CB8AC3E}">
        <p14:creationId xmlns:p14="http://schemas.microsoft.com/office/powerpoint/2010/main" val="5244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917483E-927D-A147-89AD-7C82DFAA369B}" type="datetimeFigureOut">
              <a:rPr lang="en-US" smtClean="0"/>
              <a:t>10/04/21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68027-E2EB-3747-94C4-537FD116FD1E}" type="slidenum">
              <a:rPr lang="en-US" smtClean="0"/>
              <a:t>‹#›</a:t>
            </a:fld>
            <a:endParaRPr lang="en-US"/>
          </a:p>
        </p:txBody>
      </p:sp>
    </p:spTree>
    <p:extLst>
      <p:ext uri="{BB962C8B-B14F-4D97-AF65-F5344CB8AC3E}">
        <p14:creationId xmlns:p14="http://schemas.microsoft.com/office/powerpoint/2010/main" val="425833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917483E-927D-A147-89AD-7C82DFAA369B}" type="datetimeFigureOut">
              <a:rPr lang="en-US" smtClean="0"/>
              <a:t>10/04/21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68027-E2EB-3747-94C4-537FD116FD1E}" type="slidenum">
              <a:rPr lang="en-US" smtClean="0"/>
              <a:t>‹#›</a:t>
            </a:fld>
            <a:endParaRPr lang="en-US"/>
          </a:p>
        </p:txBody>
      </p:sp>
    </p:spTree>
    <p:extLst>
      <p:ext uri="{BB962C8B-B14F-4D97-AF65-F5344CB8AC3E}">
        <p14:creationId xmlns:p14="http://schemas.microsoft.com/office/powerpoint/2010/main" val="417295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917483E-927D-A147-89AD-7C82DFAA369B}" type="datetimeFigureOut">
              <a:rPr lang="en-US" smtClean="0"/>
              <a:t>10/04/21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68027-E2EB-3747-94C4-537FD116FD1E}" type="slidenum">
              <a:rPr lang="en-US" smtClean="0"/>
              <a:t>‹#›</a:t>
            </a:fld>
            <a:endParaRPr lang="en-US"/>
          </a:p>
        </p:txBody>
      </p:sp>
    </p:spTree>
    <p:extLst>
      <p:ext uri="{BB962C8B-B14F-4D97-AF65-F5344CB8AC3E}">
        <p14:creationId xmlns:p14="http://schemas.microsoft.com/office/powerpoint/2010/main" val="207145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917483E-927D-A147-89AD-7C82DFAA369B}" type="datetimeFigureOut">
              <a:rPr lang="en-US" smtClean="0"/>
              <a:t>10/04/21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68027-E2EB-3747-94C4-537FD116FD1E}" type="slidenum">
              <a:rPr lang="en-US" smtClean="0"/>
              <a:t>‹#›</a:t>
            </a:fld>
            <a:endParaRPr lang="en-US"/>
          </a:p>
        </p:txBody>
      </p:sp>
    </p:spTree>
    <p:extLst>
      <p:ext uri="{BB962C8B-B14F-4D97-AF65-F5344CB8AC3E}">
        <p14:creationId xmlns:p14="http://schemas.microsoft.com/office/powerpoint/2010/main" val="226036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917483E-927D-A147-89AD-7C82DFAA369B}" type="datetimeFigureOut">
              <a:rPr lang="en-US" smtClean="0"/>
              <a:t>10/04/21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68027-E2EB-3747-94C4-537FD116FD1E}" type="slidenum">
              <a:rPr lang="en-US" smtClean="0"/>
              <a:t>‹#›</a:t>
            </a:fld>
            <a:endParaRPr lang="en-US"/>
          </a:p>
        </p:txBody>
      </p:sp>
    </p:spTree>
    <p:extLst>
      <p:ext uri="{BB962C8B-B14F-4D97-AF65-F5344CB8AC3E}">
        <p14:creationId xmlns:p14="http://schemas.microsoft.com/office/powerpoint/2010/main" val="3631394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917483E-927D-A147-89AD-7C82DFAA369B}" type="datetimeFigureOut">
              <a:rPr lang="en-US" smtClean="0"/>
              <a:t>10/04/21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68027-E2EB-3747-94C4-537FD116FD1E}" type="slidenum">
              <a:rPr lang="en-US" smtClean="0"/>
              <a:t>‹#›</a:t>
            </a:fld>
            <a:endParaRPr lang="en-US"/>
          </a:p>
        </p:txBody>
      </p:sp>
    </p:spTree>
    <p:extLst>
      <p:ext uri="{BB962C8B-B14F-4D97-AF65-F5344CB8AC3E}">
        <p14:creationId xmlns:p14="http://schemas.microsoft.com/office/powerpoint/2010/main" val="294370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7483E-927D-A147-89AD-7C82DFAA369B}" type="datetimeFigureOut">
              <a:rPr lang="en-US" smtClean="0"/>
              <a:t>10/04/21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68027-E2EB-3747-94C4-537FD116FD1E}" type="slidenum">
              <a:rPr lang="en-US" smtClean="0"/>
              <a:t>‹#›</a:t>
            </a:fld>
            <a:endParaRPr lang="en-US"/>
          </a:p>
        </p:txBody>
      </p:sp>
    </p:spTree>
    <p:extLst>
      <p:ext uri="{BB962C8B-B14F-4D97-AF65-F5344CB8AC3E}">
        <p14:creationId xmlns:p14="http://schemas.microsoft.com/office/powerpoint/2010/main" val="397190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917483E-927D-A147-89AD-7C82DFAA369B}" type="datetimeFigureOut">
              <a:rPr lang="en-US" smtClean="0"/>
              <a:t>10/04/21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68027-E2EB-3747-94C4-537FD116FD1E}" type="slidenum">
              <a:rPr lang="en-US" smtClean="0"/>
              <a:t>‹#›</a:t>
            </a:fld>
            <a:endParaRPr lang="en-US"/>
          </a:p>
        </p:txBody>
      </p:sp>
    </p:spTree>
    <p:extLst>
      <p:ext uri="{BB962C8B-B14F-4D97-AF65-F5344CB8AC3E}">
        <p14:creationId xmlns:p14="http://schemas.microsoft.com/office/powerpoint/2010/main" val="359461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917483E-927D-A147-89AD-7C82DFAA369B}" type="datetimeFigureOut">
              <a:rPr lang="en-US" smtClean="0"/>
              <a:t>10/04/21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68027-E2EB-3747-94C4-537FD116FD1E}" type="slidenum">
              <a:rPr lang="en-US" smtClean="0"/>
              <a:t>‹#›</a:t>
            </a:fld>
            <a:endParaRPr lang="en-US"/>
          </a:p>
        </p:txBody>
      </p:sp>
    </p:spTree>
    <p:extLst>
      <p:ext uri="{BB962C8B-B14F-4D97-AF65-F5344CB8AC3E}">
        <p14:creationId xmlns:p14="http://schemas.microsoft.com/office/powerpoint/2010/main" val="30771089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7483E-927D-A147-89AD-7C82DFAA369B}" type="datetimeFigureOut">
              <a:rPr lang="en-US" smtClean="0"/>
              <a:t>10/04/21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8027-E2EB-3747-94C4-537FD116FD1E}" type="slidenum">
              <a:rPr lang="en-US" smtClean="0"/>
              <a:t>‹#›</a:t>
            </a:fld>
            <a:endParaRPr lang="en-US"/>
          </a:p>
        </p:txBody>
      </p:sp>
    </p:spTree>
    <p:extLst>
      <p:ext uri="{BB962C8B-B14F-4D97-AF65-F5344CB8AC3E}">
        <p14:creationId xmlns:p14="http://schemas.microsoft.com/office/powerpoint/2010/main" val="123051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YVx2e1ugBsc" TargetMode="External"/><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youtube.com/watch?v=P-UMWk8thrw"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youtube.com/watch?v=JeI2LlEzOT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youtube.com/watch?v=P-UMWk8thrw"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hyperlink" Target="https://www.youtube.com/watch?v=dsVV3exXA94"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1448" y="2354372"/>
            <a:ext cx="2997936" cy="369332"/>
          </a:xfrm>
          <a:prstGeom prst="rect">
            <a:avLst/>
          </a:prstGeom>
          <a:noFill/>
        </p:spPr>
        <p:txBody>
          <a:bodyPr wrap="none" rtlCol="0">
            <a:spAutoFit/>
          </a:bodyPr>
          <a:lstStyle/>
          <a:p>
            <a:r>
              <a:rPr lang="en-US" dirty="0" smtClean="0"/>
              <a:t>Stall &amp; Spin Training in Gliders</a:t>
            </a:r>
            <a:endParaRPr lang="en-US" dirty="0"/>
          </a:p>
        </p:txBody>
      </p:sp>
    </p:spTree>
    <p:extLst>
      <p:ext uri="{BB962C8B-B14F-4D97-AF65-F5344CB8AC3E}">
        <p14:creationId xmlns:p14="http://schemas.microsoft.com/office/powerpoint/2010/main" val="19188559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099" y="556488"/>
            <a:ext cx="8810901" cy="1477328"/>
          </a:xfrm>
          <a:prstGeom prst="rect">
            <a:avLst/>
          </a:prstGeom>
          <a:noFill/>
        </p:spPr>
        <p:txBody>
          <a:bodyPr wrap="square" rtlCol="0">
            <a:spAutoFit/>
          </a:bodyPr>
          <a:lstStyle/>
          <a:p>
            <a:r>
              <a:rPr lang="en-US" dirty="0" smtClean="0"/>
              <a:t>Stall &amp; Spin Training in Gliders</a:t>
            </a:r>
          </a:p>
          <a:p>
            <a:endParaRPr lang="en-US" dirty="0"/>
          </a:p>
          <a:p>
            <a:r>
              <a:rPr lang="en-US" dirty="0" smtClean="0">
                <a:hlinkClick r:id="rId3"/>
              </a:rPr>
              <a:t>https://www.youtube.com/watch?v=YVx2e1ugBsc</a:t>
            </a:r>
            <a:endParaRPr lang="en-US" dirty="0"/>
          </a:p>
          <a:p>
            <a:endParaRPr lang="en-US" dirty="0"/>
          </a:p>
          <a:p>
            <a:endParaRPr lang="en-US" dirty="0"/>
          </a:p>
        </p:txBody>
      </p:sp>
      <p:pic>
        <p:nvPicPr>
          <p:cNvPr id="6" name="Picture 5" descr="Screen Shot 2021-04-05 at 21.29.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99272"/>
            <a:ext cx="9144000" cy="5258728"/>
          </a:xfrm>
          <a:prstGeom prst="rect">
            <a:avLst/>
          </a:prstGeom>
        </p:spPr>
      </p:pic>
    </p:spTree>
    <p:extLst>
      <p:ext uri="{BB962C8B-B14F-4D97-AF65-F5344CB8AC3E}">
        <p14:creationId xmlns:p14="http://schemas.microsoft.com/office/powerpoint/2010/main" val="26858266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099" y="556488"/>
            <a:ext cx="8810901" cy="5355313"/>
          </a:xfrm>
          <a:prstGeom prst="rect">
            <a:avLst/>
          </a:prstGeom>
          <a:noFill/>
        </p:spPr>
        <p:txBody>
          <a:bodyPr wrap="square" rtlCol="0">
            <a:spAutoFit/>
          </a:bodyPr>
          <a:lstStyle/>
          <a:p>
            <a:r>
              <a:rPr lang="en-US" dirty="0" smtClean="0"/>
              <a:t>Stall &amp; Spin Training in Gliders</a:t>
            </a:r>
          </a:p>
          <a:p>
            <a:endParaRPr lang="en-US" dirty="0"/>
          </a:p>
          <a:p>
            <a:r>
              <a:rPr lang="en-US" dirty="0" smtClean="0"/>
              <a:t>Initial Stalls</a:t>
            </a:r>
          </a:p>
          <a:p>
            <a:r>
              <a:rPr lang="en-US" dirty="0" smtClean="0"/>
              <a:t>How to recognise a stall from the cockpit</a:t>
            </a:r>
          </a:p>
          <a:p>
            <a:endParaRPr lang="en-US" dirty="0"/>
          </a:p>
          <a:p>
            <a:r>
              <a:rPr lang="en-US" dirty="0"/>
              <a:t>The one </a:t>
            </a:r>
            <a:r>
              <a:rPr lang="en-US" dirty="0" smtClean="0"/>
              <a:t>symptom present </a:t>
            </a:r>
            <a:r>
              <a:rPr lang="en-US" dirty="0"/>
              <a:t>in </a:t>
            </a:r>
            <a:r>
              <a:rPr lang="en-US" dirty="0" smtClean="0"/>
              <a:t>every </a:t>
            </a:r>
            <a:r>
              <a:rPr lang="en-US" dirty="0"/>
              <a:t>stall is the </a:t>
            </a:r>
            <a:r>
              <a:rPr lang="en-US" dirty="0" smtClean="0"/>
              <a:t>elevator's ineffectiveness </a:t>
            </a:r>
            <a:r>
              <a:rPr lang="en-US" dirty="0"/>
              <a:t>at </a:t>
            </a:r>
            <a:r>
              <a:rPr lang="en-US" dirty="0" smtClean="0"/>
              <a:t>raising </a:t>
            </a:r>
            <a:r>
              <a:rPr lang="en-US" dirty="0"/>
              <a:t>the nose of the glider. </a:t>
            </a:r>
            <a:endParaRPr lang="en-US" dirty="0" smtClean="0"/>
          </a:p>
          <a:p>
            <a:endParaRPr lang="en-US" dirty="0"/>
          </a:p>
          <a:p>
            <a:r>
              <a:rPr lang="en-US" b="1" u="sng" dirty="0" smtClean="0"/>
              <a:t>Not </a:t>
            </a:r>
            <a:r>
              <a:rPr lang="en-US" b="1" u="sng" dirty="0"/>
              <a:t>all of the </a:t>
            </a:r>
            <a:r>
              <a:rPr lang="en-US" b="1" u="sng" dirty="0" smtClean="0"/>
              <a:t>following stall symptoms </a:t>
            </a:r>
            <a:r>
              <a:rPr lang="en-US" b="1" u="sng" dirty="0"/>
              <a:t>may be present, or all that </a:t>
            </a:r>
            <a:r>
              <a:rPr lang="en-US" b="1" u="sng" dirty="0" smtClean="0"/>
              <a:t>obvious:</a:t>
            </a:r>
          </a:p>
          <a:p>
            <a:pPr marL="342900" indent="-342900">
              <a:buFont typeface="+mj-lt"/>
              <a:buAutoNum type="arabicPeriod"/>
            </a:pPr>
            <a:r>
              <a:rPr lang="en-US" dirty="0"/>
              <a:t>airframe buffet</a:t>
            </a:r>
          </a:p>
          <a:p>
            <a:pPr marL="342900" indent="-342900">
              <a:buFont typeface="+mj-lt"/>
              <a:buAutoNum type="arabicPeriod"/>
            </a:pPr>
            <a:r>
              <a:rPr lang="en-US" dirty="0" smtClean="0"/>
              <a:t>the </a:t>
            </a:r>
            <a:r>
              <a:rPr lang="en-US" dirty="0"/>
              <a:t>nose attitude higher than </a:t>
            </a:r>
            <a:r>
              <a:rPr lang="en-US" dirty="0" smtClean="0"/>
              <a:t>normal</a:t>
            </a:r>
          </a:p>
          <a:p>
            <a:pPr marL="342900" indent="-342900">
              <a:buFont typeface="+mj-lt"/>
              <a:buAutoNum type="arabicPeriod"/>
            </a:pPr>
            <a:r>
              <a:rPr lang="en-US" dirty="0" smtClean="0"/>
              <a:t>the </a:t>
            </a:r>
            <a:r>
              <a:rPr lang="en-US" dirty="0"/>
              <a:t>airspeed slow or </a:t>
            </a:r>
            <a:r>
              <a:rPr lang="en-US" dirty="0" smtClean="0"/>
              <a:t>reducing</a:t>
            </a:r>
          </a:p>
          <a:p>
            <a:pPr marL="342900" indent="-342900">
              <a:buFont typeface="+mj-lt"/>
              <a:buAutoNum type="arabicPeriod"/>
            </a:pPr>
            <a:r>
              <a:rPr lang="en-US" dirty="0" smtClean="0"/>
              <a:t>changes </a:t>
            </a:r>
            <a:r>
              <a:rPr lang="en-US" dirty="0"/>
              <a:t>in airflow </a:t>
            </a:r>
            <a:r>
              <a:rPr lang="en-US" dirty="0" smtClean="0"/>
              <a:t>noise</a:t>
            </a:r>
          </a:p>
          <a:p>
            <a:pPr marL="342900" indent="-342900">
              <a:buFont typeface="+mj-lt"/>
              <a:buAutoNum type="arabicPeriod"/>
            </a:pPr>
            <a:r>
              <a:rPr lang="en-US" dirty="0" smtClean="0"/>
              <a:t>flickering ASI</a:t>
            </a:r>
          </a:p>
          <a:p>
            <a:pPr marL="342900" indent="-342900">
              <a:buFont typeface="+mj-lt"/>
              <a:buAutoNum type="arabicPeriod"/>
            </a:pPr>
            <a:r>
              <a:rPr lang="en-US" dirty="0" smtClean="0"/>
              <a:t>changed </a:t>
            </a:r>
            <a:r>
              <a:rPr lang="en-US" dirty="0"/>
              <a:t>effectiveness of elevator, ailerons and/or </a:t>
            </a:r>
            <a:r>
              <a:rPr lang="en-US" dirty="0" smtClean="0"/>
              <a:t>rudder</a:t>
            </a:r>
          </a:p>
          <a:p>
            <a:pPr marL="342900" indent="-342900">
              <a:buFont typeface="+mj-lt"/>
              <a:buAutoNum type="arabicPeriod"/>
            </a:pPr>
            <a:r>
              <a:rPr lang="en-US" dirty="0" smtClean="0"/>
              <a:t>unusual </a:t>
            </a:r>
            <a:r>
              <a:rPr lang="en-US" dirty="0"/>
              <a:t>control positions for the particular phase </a:t>
            </a:r>
            <a:r>
              <a:rPr lang="en-US" dirty="0" smtClean="0"/>
              <a:t>of flight</a:t>
            </a:r>
            <a:r>
              <a:rPr lang="en-US" dirty="0"/>
              <a:t>. For example, lots of out-turn </a:t>
            </a:r>
            <a:r>
              <a:rPr lang="en-US" dirty="0" smtClean="0"/>
              <a:t>aileron</a:t>
            </a:r>
          </a:p>
          <a:p>
            <a:pPr marL="342900" indent="-342900">
              <a:buFont typeface="+mj-lt"/>
              <a:buAutoNum type="arabicPeriod"/>
            </a:pPr>
            <a:r>
              <a:rPr lang="en-US" dirty="0" smtClean="0"/>
              <a:t>higher </a:t>
            </a:r>
            <a:r>
              <a:rPr lang="en-US" dirty="0"/>
              <a:t>rate of descent</a:t>
            </a:r>
          </a:p>
          <a:p>
            <a:endParaRPr lang="en-US" dirty="0"/>
          </a:p>
        </p:txBody>
      </p:sp>
    </p:spTree>
    <p:extLst>
      <p:ext uri="{BB962C8B-B14F-4D97-AF65-F5344CB8AC3E}">
        <p14:creationId xmlns:p14="http://schemas.microsoft.com/office/powerpoint/2010/main" val="19098631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099" y="556488"/>
            <a:ext cx="8810901" cy="4524316"/>
          </a:xfrm>
          <a:prstGeom prst="rect">
            <a:avLst/>
          </a:prstGeom>
          <a:noFill/>
        </p:spPr>
        <p:txBody>
          <a:bodyPr wrap="square" rtlCol="0">
            <a:spAutoFit/>
          </a:bodyPr>
          <a:lstStyle/>
          <a:p>
            <a:r>
              <a:rPr lang="en-US" dirty="0" smtClean="0"/>
              <a:t>Stall &amp; Spin Training in Gliders</a:t>
            </a:r>
          </a:p>
          <a:p>
            <a:endParaRPr lang="en-US" dirty="0"/>
          </a:p>
          <a:p>
            <a:endParaRPr lang="en-US" dirty="0" smtClean="0"/>
          </a:p>
          <a:p>
            <a:r>
              <a:rPr lang="en-US" dirty="0" smtClean="0"/>
              <a:t>How to recover from a stall:</a:t>
            </a:r>
            <a:endParaRPr lang="en-US" dirty="0"/>
          </a:p>
          <a:p>
            <a:pPr marL="342900" indent="-342900">
              <a:buFont typeface="+mj-lt"/>
              <a:buAutoNum type="arabicPeriod"/>
            </a:pPr>
            <a:r>
              <a:rPr lang="en-US" b="1" u="sng" dirty="0" smtClean="0"/>
              <a:t>Ease forwards on the stick</a:t>
            </a:r>
          </a:p>
          <a:p>
            <a:pPr marL="342900" indent="-342900">
              <a:buFont typeface="+mj-lt"/>
              <a:buAutoNum type="arabicPeriod"/>
            </a:pPr>
            <a:r>
              <a:rPr lang="en-US" dirty="0"/>
              <a:t>regain flying speed </a:t>
            </a:r>
            <a:endParaRPr lang="en-US" dirty="0" smtClean="0"/>
          </a:p>
          <a:p>
            <a:pPr marL="342900" indent="-342900">
              <a:buFont typeface="+mj-lt"/>
              <a:buAutoNum type="arabicPeriod"/>
            </a:pPr>
            <a:r>
              <a:rPr lang="en-US" dirty="0" smtClean="0"/>
              <a:t>return </a:t>
            </a:r>
            <a:r>
              <a:rPr lang="en-US" dirty="0"/>
              <a:t>to the required gliding attitude (for that phase </a:t>
            </a:r>
            <a:r>
              <a:rPr lang="en-US" dirty="0" smtClean="0"/>
              <a:t>of flight</a:t>
            </a:r>
            <a:r>
              <a:rPr lang="en-US" dirty="0"/>
              <a:t>)</a:t>
            </a:r>
            <a:endParaRPr lang="en-US" dirty="0" smtClean="0"/>
          </a:p>
          <a:p>
            <a:endParaRPr lang="en-US" dirty="0"/>
          </a:p>
          <a:p>
            <a:endParaRPr lang="en-US" dirty="0" smtClean="0"/>
          </a:p>
          <a:p>
            <a:r>
              <a:rPr lang="en-US" dirty="0" smtClean="0"/>
              <a:t>How/why does this work?</a:t>
            </a:r>
            <a:endParaRPr lang="en-US" dirty="0"/>
          </a:p>
          <a:p>
            <a:r>
              <a:rPr lang="en-US" dirty="0" smtClean="0"/>
              <a:t>Reduces the Angle of Attack</a:t>
            </a:r>
          </a:p>
          <a:p>
            <a:r>
              <a:rPr lang="en-US" dirty="0" smtClean="0"/>
              <a:t>Reduces the G loading on the wings</a:t>
            </a:r>
          </a:p>
          <a:p>
            <a:r>
              <a:rPr lang="en-US" dirty="0" smtClean="0"/>
              <a:t>Increases airspeed</a:t>
            </a:r>
          </a:p>
          <a:p>
            <a:r>
              <a:rPr lang="en-US" dirty="0" smtClean="0"/>
              <a:t>Unstalls the glider</a:t>
            </a:r>
          </a:p>
          <a:p>
            <a:endParaRPr lang="en-US" dirty="0"/>
          </a:p>
          <a:p>
            <a:endParaRPr lang="en-US" dirty="0"/>
          </a:p>
        </p:txBody>
      </p:sp>
    </p:spTree>
    <p:extLst>
      <p:ext uri="{BB962C8B-B14F-4D97-AF65-F5344CB8AC3E}">
        <p14:creationId xmlns:p14="http://schemas.microsoft.com/office/powerpoint/2010/main" val="28899822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099" y="323651"/>
            <a:ext cx="8810901" cy="6740308"/>
          </a:xfrm>
          <a:prstGeom prst="rect">
            <a:avLst/>
          </a:prstGeom>
          <a:noFill/>
        </p:spPr>
        <p:txBody>
          <a:bodyPr wrap="square" rtlCol="0">
            <a:spAutoFit/>
          </a:bodyPr>
          <a:lstStyle/>
          <a:p>
            <a:r>
              <a:rPr lang="en-US" dirty="0" smtClean="0"/>
              <a:t>Stall &amp; Spin Training in Gliders</a:t>
            </a:r>
          </a:p>
          <a:p>
            <a:endParaRPr lang="en-US" dirty="0" smtClean="0"/>
          </a:p>
          <a:p>
            <a:r>
              <a:rPr lang="en-US" dirty="0" smtClean="0"/>
              <a:t>Spins</a:t>
            </a:r>
          </a:p>
          <a:p>
            <a:r>
              <a:rPr lang="en-US" dirty="0" smtClean="0"/>
              <a:t>Spinning has been around since the dawn of aviation. </a:t>
            </a:r>
          </a:p>
          <a:p>
            <a:r>
              <a:rPr lang="en-US" dirty="0" smtClean="0"/>
              <a:t>Stall recovery was understood relatively early but spin recovery took several more years.</a:t>
            </a:r>
          </a:p>
          <a:p>
            <a:endParaRPr lang="en-US" dirty="0" smtClean="0"/>
          </a:p>
          <a:p>
            <a:r>
              <a:rPr lang="en-US" dirty="0" smtClean="0"/>
              <a:t>A spin is an auto rotation caused by one or both wings being stalled. </a:t>
            </a:r>
            <a:endParaRPr lang="en-US" dirty="0"/>
          </a:p>
          <a:p>
            <a:r>
              <a:rPr lang="en-US" dirty="0"/>
              <a:t>At it’s simplest, a spin is caused by a stall with yaw present</a:t>
            </a:r>
          </a:p>
          <a:p>
            <a:r>
              <a:rPr lang="en-US" dirty="0" smtClean="0"/>
              <a:t>The characteristics of the spin itself are a coupling between aerodynamic &amp; inertial forces</a:t>
            </a:r>
          </a:p>
          <a:p>
            <a:r>
              <a:rPr lang="en-US" dirty="0" smtClean="0"/>
              <a:t>The spin and associated recovery incur a relatively large height loss &amp; high rate of descent</a:t>
            </a:r>
          </a:p>
          <a:p>
            <a:r>
              <a:rPr lang="en-US" dirty="0"/>
              <a:t>N</a:t>
            </a:r>
            <a:r>
              <a:rPr lang="en-US" dirty="0" smtClean="0"/>
              <a:t>ot a problem at altitude but definitely problematic at lower heights</a:t>
            </a:r>
            <a:endParaRPr lang="en-US" dirty="0"/>
          </a:p>
          <a:p>
            <a:endParaRPr lang="en-US" dirty="0" smtClean="0">
              <a:solidFill>
                <a:srgbClr val="FF0000"/>
              </a:solidFill>
            </a:endParaRPr>
          </a:p>
          <a:p>
            <a:r>
              <a:rPr lang="en-US" dirty="0" smtClean="0"/>
              <a:t>Spinning characteristics and recovery techniques are driven by the aircraft design</a:t>
            </a:r>
          </a:p>
          <a:p>
            <a:r>
              <a:rPr lang="en-US" dirty="0" smtClean="0"/>
              <a:t>Circa WW1, spin characteristics and recovery techniques were different for every new aircraft model</a:t>
            </a:r>
          </a:p>
          <a:p>
            <a:endParaRPr lang="en-US" dirty="0" smtClean="0"/>
          </a:p>
          <a:p>
            <a:r>
              <a:rPr lang="en-US" dirty="0" smtClean="0"/>
              <a:t>Spin recovery characteristics are now a part of aircraft certification standards</a:t>
            </a:r>
          </a:p>
          <a:p>
            <a:r>
              <a:rPr lang="en-US" dirty="0" smtClean="0"/>
              <a:t>CS22 (Sailplanes) says the glider needs to recover within one complete turn. </a:t>
            </a:r>
          </a:p>
          <a:p>
            <a:r>
              <a:rPr lang="en-US" dirty="0" smtClean="0"/>
              <a:t>(1.5 turns if glider not in configuration for “intentional spinning”.) </a:t>
            </a:r>
          </a:p>
          <a:p>
            <a:r>
              <a:rPr lang="en-US" dirty="0"/>
              <a:t>It must be impossible to </a:t>
            </a:r>
            <a:r>
              <a:rPr lang="en-US" dirty="0" smtClean="0"/>
              <a:t>obtain uncontrollable </a:t>
            </a:r>
            <a:r>
              <a:rPr lang="en-US" dirty="0"/>
              <a:t>spins with any use of the controls. </a:t>
            </a:r>
            <a:endParaRPr lang="en-US" dirty="0" smtClean="0"/>
          </a:p>
          <a:p>
            <a:endParaRPr lang="en-US" dirty="0" smtClean="0"/>
          </a:p>
          <a:p>
            <a:r>
              <a:rPr lang="en-US" dirty="0" smtClean="0"/>
              <a:t>The standardised spin recovery technique will work for all gliders designed to CS22 and being flown within their weight &amp; CG limits – hence the ‘B’ for Ballast in pre-flight checks</a:t>
            </a:r>
          </a:p>
          <a:p>
            <a:endParaRPr lang="en-US" dirty="0"/>
          </a:p>
        </p:txBody>
      </p:sp>
    </p:spTree>
    <p:extLst>
      <p:ext uri="{BB962C8B-B14F-4D97-AF65-F5344CB8AC3E}">
        <p14:creationId xmlns:p14="http://schemas.microsoft.com/office/powerpoint/2010/main" val="24132789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4064000" cy="6858000"/>
          </a:xfrm>
          <a:prstGeom prst="rect">
            <a:avLst/>
          </a:prstGeom>
        </p:spPr>
      </p:pic>
      <p:sp>
        <p:nvSpPr>
          <p:cNvPr id="5" name="TextBox 4"/>
          <p:cNvSpPr txBox="1"/>
          <p:nvPr/>
        </p:nvSpPr>
        <p:spPr>
          <a:xfrm>
            <a:off x="4064907" y="0"/>
            <a:ext cx="5079093" cy="2031325"/>
          </a:xfrm>
          <a:prstGeom prst="rect">
            <a:avLst/>
          </a:prstGeom>
          <a:noFill/>
        </p:spPr>
        <p:txBody>
          <a:bodyPr wrap="square" rtlCol="0">
            <a:spAutoFit/>
          </a:bodyPr>
          <a:lstStyle/>
          <a:p>
            <a:r>
              <a:rPr lang="en-US" dirty="0" smtClean="0"/>
              <a:t>Stall &amp; Spin Training in Gliders</a:t>
            </a:r>
          </a:p>
          <a:p>
            <a:endParaRPr lang="en-US" dirty="0" smtClean="0"/>
          </a:p>
          <a:p>
            <a:r>
              <a:rPr lang="en-US" dirty="0"/>
              <a:t>Spins </a:t>
            </a:r>
          </a:p>
          <a:p>
            <a:endParaRPr lang="en-US" dirty="0" smtClean="0"/>
          </a:p>
          <a:p>
            <a:r>
              <a:rPr lang="en-US" dirty="0" smtClean="0">
                <a:hlinkClick r:id="rId4"/>
              </a:rPr>
              <a:t>https://www.youtube.com/watch?v=P-UMWk8thrw</a:t>
            </a:r>
            <a:endParaRPr lang="en-US" dirty="0"/>
          </a:p>
          <a:p>
            <a:endParaRPr lang="en-US" dirty="0" smtClean="0"/>
          </a:p>
          <a:p>
            <a:endParaRPr lang="en-US" dirty="0"/>
          </a:p>
        </p:txBody>
      </p:sp>
    </p:spTree>
    <p:extLst>
      <p:ext uri="{BB962C8B-B14F-4D97-AF65-F5344CB8AC3E}">
        <p14:creationId xmlns:p14="http://schemas.microsoft.com/office/powerpoint/2010/main" val="30848999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099" y="323651"/>
            <a:ext cx="8810901" cy="4524316"/>
          </a:xfrm>
          <a:prstGeom prst="rect">
            <a:avLst/>
          </a:prstGeom>
          <a:noFill/>
        </p:spPr>
        <p:txBody>
          <a:bodyPr wrap="square" rtlCol="0">
            <a:spAutoFit/>
          </a:bodyPr>
          <a:lstStyle/>
          <a:p>
            <a:r>
              <a:rPr lang="en-US" dirty="0" smtClean="0"/>
              <a:t>Stall &amp; Spin Training in Gliders</a:t>
            </a:r>
          </a:p>
          <a:p>
            <a:endParaRPr lang="en-US" dirty="0" smtClean="0"/>
          </a:p>
          <a:p>
            <a:r>
              <a:rPr lang="en-US" dirty="0"/>
              <a:t>Spins </a:t>
            </a:r>
            <a:r>
              <a:rPr lang="en-US" dirty="0" smtClean="0"/>
              <a:t>– some </a:t>
            </a:r>
            <a:r>
              <a:rPr lang="en-US" dirty="0"/>
              <a:t>factors </a:t>
            </a:r>
            <a:r>
              <a:rPr lang="en-US" dirty="0" smtClean="0"/>
              <a:t>are determined </a:t>
            </a:r>
            <a:r>
              <a:rPr lang="en-US" dirty="0"/>
              <a:t>in the design office</a:t>
            </a:r>
          </a:p>
          <a:p>
            <a:pPr marL="285750" indent="-285750">
              <a:buFont typeface="Arial"/>
              <a:buChar char="•"/>
            </a:pPr>
            <a:r>
              <a:rPr lang="en-US" dirty="0"/>
              <a:t>Areas of the flying and control surfaces</a:t>
            </a:r>
          </a:p>
          <a:p>
            <a:pPr marL="285750" indent="-285750">
              <a:buFont typeface="Arial"/>
              <a:buChar char="•"/>
            </a:pPr>
            <a:r>
              <a:rPr lang="en-US" dirty="0"/>
              <a:t>Lever arm distances to the control surfaces</a:t>
            </a:r>
          </a:p>
          <a:p>
            <a:pPr marL="285750" indent="-285750">
              <a:buFont typeface="Arial"/>
              <a:buChar char="•"/>
            </a:pPr>
            <a:r>
              <a:rPr lang="en-US" dirty="0"/>
              <a:t>Mass distribution &amp; wingspan – gliders spin less dramatically than power aircraft (swing analogy)</a:t>
            </a:r>
          </a:p>
          <a:p>
            <a:pPr marL="285750" indent="-285750">
              <a:buFont typeface="Arial"/>
              <a:buChar char="•"/>
            </a:pPr>
            <a:r>
              <a:rPr lang="en-US" dirty="0"/>
              <a:t>Wing design </a:t>
            </a:r>
            <a:r>
              <a:rPr lang="en-US" dirty="0" smtClean="0"/>
              <a:t>– </a:t>
            </a:r>
            <a:r>
              <a:rPr lang="en-US" dirty="0"/>
              <a:t>washout</a:t>
            </a:r>
          </a:p>
          <a:p>
            <a:endParaRPr lang="en-US" dirty="0" smtClean="0"/>
          </a:p>
          <a:p>
            <a:r>
              <a:rPr lang="en-US" dirty="0" smtClean="0"/>
              <a:t>Why do we still train glider pilots for stalling and spinning?</a:t>
            </a:r>
          </a:p>
          <a:p>
            <a:endParaRPr lang="en-US" dirty="0"/>
          </a:p>
          <a:p>
            <a:r>
              <a:rPr lang="en-US" dirty="0" smtClean="0"/>
              <a:t>Glider designs mean that stalls/spins are standardised, benign and recoverable</a:t>
            </a:r>
          </a:p>
          <a:p>
            <a:r>
              <a:rPr lang="en-US" dirty="0" smtClean="0"/>
              <a:t>Eliminating stalling is not possible</a:t>
            </a:r>
          </a:p>
          <a:p>
            <a:r>
              <a:rPr lang="en-US" dirty="0" smtClean="0"/>
              <a:t>Gliders will spin when stalled with yaw present</a:t>
            </a:r>
          </a:p>
          <a:p>
            <a:r>
              <a:rPr lang="en-US" dirty="0" smtClean="0"/>
              <a:t>Situational awareness is a key element in avoiding stalled flight</a:t>
            </a:r>
            <a:endParaRPr lang="en-US" dirty="0"/>
          </a:p>
          <a:p>
            <a:endParaRPr lang="en-US" dirty="0"/>
          </a:p>
        </p:txBody>
      </p:sp>
    </p:spTree>
    <p:extLst>
      <p:ext uri="{BB962C8B-B14F-4D97-AF65-F5344CB8AC3E}">
        <p14:creationId xmlns:p14="http://schemas.microsoft.com/office/powerpoint/2010/main" val="6513517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099" y="175488"/>
            <a:ext cx="8810901" cy="7848302"/>
          </a:xfrm>
          <a:prstGeom prst="rect">
            <a:avLst/>
          </a:prstGeom>
          <a:noFill/>
        </p:spPr>
        <p:txBody>
          <a:bodyPr wrap="square" rtlCol="0">
            <a:spAutoFit/>
          </a:bodyPr>
          <a:lstStyle/>
          <a:p>
            <a:r>
              <a:rPr lang="en-US" dirty="0" smtClean="0"/>
              <a:t>Stall &amp; Spin Training in Gliders</a:t>
            </a:r>
          </a:p>
          <a:p>
            <a:endParaRPr lang="en-US" dirty="0" smtClean="0"/>
          </a:p>
          <a:p>
            <a:endParaRPr lang="en-US" dirty="0"/>
          </a:p>
          <a:p>
            <a:r>
              <a:rPr lang="en-US" dirty="0" smtClean="0"/>
              <a:t>Spins – the causes in the cockpit</a:t>
            </a:r>
          </a:p>
          <a:p>
            <a:pPr marL="285750" indent="-285750">
              <a:buFont typeface="Arial"/>
              <a:buChar char="•"/>
            </a:pPr>
            <a:r>
              <a:rPr lang="en-US" dirty="0" smtClean="0"/>
              <a:t>Any circumstance leading to a </a:t>
            </a:r>
            <a:r>
              <a:rPr lang="en-US" dirty="0"/>
              <a:t>stall with yaw </a:t>
            </a:r>
            <a:r>
              <a:rPr lang="en-US" dirty="0" smtClean="0"/>
              <a:t>present</a:t>
            </a:r>
          </a:p>
          <a:p>
            <a:pPr marL="285750" indent="-285750">
              <a:buFont typeface="Arial"/>
              <a:buChar char="•"/>
            </a:pPr>
            <a:r>
              <a:rPr lang="en-US" dirty="0"/>
              <a:t>Failure to recognise stall </a:t>
            </a:r>
            <a:r>
              <a:rPr lang="en-US" dirty="0" smtClean="0"/>
              <a:t>symptomsCofG </a:t>
            </a:r>
            <a:r>
              <a:rPr lang="en-US" dirty="0"/>
              <a:t>position (a light pilot near the lower weight limit will find it easier to enter a spin)</a:t>
            </a:r>
          </a:p>
          <a:p>
            <a:pPr marL="285750" indent="-285750">
              <a:buFont typeface="Arial"/>
              <a:buChar char="•"/>
            </a:pPr>
            <a:endParaRPr lang="en-US" dirty="0" smtClean="0"/>
          </a:p>
          <a:p>
            <a:pPr marL="285750" indent="-285750">
              <a:buFont typeface="Arial"/>
              <a:buChar char="•"/>
            </a:pPr>
            <a:r>
              <a:rPr lang="en-US" dirty="0" smtClean="0"/>
              <a:t>High </a:t>
            </a:r>
            <a:r>
              <a:rPr lang="en-US" dirty="0"/>
              <a:t>workload </a:t>
            </a:r>
            <a:r>
              <a:rPr lang="en-US" dirty="0" smtClean="0"/>
              <a:t>situations</a:t>
            </a:r>
          </a:p>
          <a:p>
            <a:pPr marL="742950" lvl="1" indent="-285750">
              <a:buFont typeface="Arial"/>
              <a:buChar char="•"/>
            </a:pPr>
            <a:r>
              <a:rPr lang="en-US" dirty="0" smtClean="0"/>
              <a:t>Distraction </a:t>
            </a:r>
            <a:r>
              <a:rPr lang="en-US" dirty="0"/>
              <a:t>from flying the </a:t>
            </a:r>
            <a:r>
              <a:rPr lang="en-US" dirty="0" smtClean="0"/>
              <a:t>glider. </a:t>
            </a:r>
          </a:p>
          <a:p>
            <a:pPr marL="742950" lvl="1" indent="-285750">
              <a:buFont typeface="Arial"/>
              <a:buChar char="•"/>
            </a:pPr>
            <a:r>
              <a:rPr lang="en-US" dirty="0" smtClean="0"/>
              <a:t>Deterioration in speed control and stick / rudder co-ordination</a:t>
            </a:r>
          </a:p>
          <a:p>
            <a:pPr marL="742950" lvl="1" indent="-285750">
              <a:buFont typeface="Arial"/>
              <a:buChar char="•"/>
            </a:pPr>
            <a:r>
              <a:rPr lang="en-US" dirty="0" smtClean="0"/>
              <a:t>Not recognising symptoms of approaching stall</a:t>
            </a:r>
            <a:r>
              <a:rPr lang="en-US" dirty="0"/>
              <a:t> - not all stall symptoms may be present or obvious</a:t>
            </a:r>
          </a:p>
          <a:p>
            <a:endParaRPr lang="en-US" dirty="0" smtClean="0"/>
          </a:p>
          <a:p>
            <a:pPr marL="285750" indent="-285750">
              <a:buFont typeface="Arial"/>
              <a:buChar char="•"/>
            </a:pPr>
            <a:r>
              <a:rPr lang="en-US" dirty="0" smtClean="0"/>
              <a:t>Situational awareness of raised stall speed</a:t>
            </a:r>
          </a:p>
          <a:p>
            <a:pPr marL="742950" lvl="1" indent="-285750">
              <a:buFont typeface="Arial"/>
              <a:buChar char="•"/>
            </a:pPr>
            <a:r>
              <a:rPr lang="en-US" dirty="0" smtClean="0"/>
              <a:t>Turning flight</a:t>
            </a:r>
          </a:p>
          <a:p>
            <a:pPr marL="742950" lvl="1" indent="-285750">
              <a:buFont typeface="Arial"/>
              <a:buChar char="•"/>
            </a:pPr>
            <a:r>
              <a:rPr lang="en-US" dirty="0" smtClean="0"/>
              <a:t>Wet wings / icing </a:t>
            </a:r>
          </a:p>
          <a:p>
            <a:pPr marL="742950" lvl="1" indent="-285750">
              <a:buFont typeface="Arial"/>
              <a:buChar char="•"/>
            </a:pPr>
            <a:r>
              <a:rPr lang="en-US" dirty="0" smtClean="0"/>
              <a:t>Turbulence &amp; wind gradient</a:t>
            </a:r>
          </a:p>
          <a:p>
            <a:pPr marL="742950" lvl="1" indent="-285750">
              <a:buFont typeface="Arial"/>
              <a:buChar char="•"/>
            </a:pPr>
            <a:r>
              <a:rPr lang="en-US" dirty="0" smtClean="0"/>
              <a:t>Flap </a:t>
            </a:r>
            <a:r>
              <a:rPr lang="en-US" smtClean="0"/>
              <a:t>deployment </a:t>
            </a:r>
            <a:r>
              <a:rPr lang="en-US" smtClean="0"/>
              <a:t>(alters wing bending and washout)</a:t>
            </a:r>
            <a:endParaRPr lang="en-US" dirty="0" smtClean="0"/>
          </a:p>
          <a:p>
            <a:pPr marL="742950" lvl="1" indent="-285750">
              <a:buFont typeface="Arial"/>
              <a:buChar char="•"/>
            </a:pPr>
            <a:r>
              <a:rPr lang="en-US" dirty="0" smtClean="0"/>
              <a:t>Opening airbrakes particularly during a turn </a:t>
            </a:r>
          </a:p>
          <a:p>
            <a:pPr marL="742950" lvl="1" indent="-285750">
              <a:buFont typeface="Arial"/>
              <a:buChar char="•"/>
            </a:pPr>
            <a:r>
              <a:rPr lang="en-US" dirty="0" smtClean="0"/>
              <a:t>Engine extended </a:t>
            </a:r>
          </a:p>
          <a:p>
            <a:pPr marL="742950" lvl="1" indent="-285750">
              <a:buFont typeface="Arial"/>
              <a:buChar char="•"/>
            </a:pPr>
            <a:r>
              <a:rPr lang="en-US" dirty="0" smtClean="0"/>
              <a:t>Increased G loading</a:t>
            </a:r>
          </a:p>
          <a:p>
            <a:pPr lvl="1"/>
            <a:endParaRPr lang="en-US" dirty="0" smtClean="0"/>
          </a:p>
          <a:p>
            <a:pPr lvl="1"/>
            <a:r>
              <a:rPr lang="en-US" dirty="0" smtClean="0">
                <a:hlinkClick r:id="rId3"/>
              </a:rPr>
              <a:t>https://www.youtube.com/watch?v=JeI2LlEzOT4</a:t>
            </a:r>
            <a:endParaRPr lang="en-US" dirty="0" smtClean="0"/>
          </a:p>
          <a:p>
            <a:endParaRPr lang="en-US" dirty="0" smtClean="0"/>
          </a:p>
          <a:p>
            <a:pPr marL="285750" indent="-285750">
              <a:buFont typeface="Arial"/>
              <a:buChar char="•"/>
            </a:pPr>
            <a:endParaRPr lang="en-US" dirty="0" smtClean="0"/>
          </a:p>
          <a:p>
            <a:endParaRPr lang="en-US" dirty="0"/>
          </a:p>
          <a:p>
            <a:endParaRPr lang="en-US" dirty="0"/>
          </a:p>
        </p:txBody>
      </p:sp>
    </p:spTree>
    <p:extLst>
      <p:ext uri="{BB962C8B-B14F-4D97-AF65-F5344CB8AC3E}">
        <p14:creationId xmlns:p14="http://schemas.microsoft.com/office/powerpoint/2010/main" val="35740202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4064000" cy="6858000"/>
          </a:xfrm>
          <a:prstGeom prst="rect">
            <a:avLst/>
          </a:prstGeom>
        </p:spPr>
      </p:pic>
      <p:sp>
        <p:nvSpPr>
          <p:cNvPr id="5" name="TextBox 4"/>
          <p:cNvSpPr txBox="1"/>
          <p:nvPr/>
        </p:nvSpPr>
        <p:spPr>
          <a:xfrm>
            <a:off x="4064907" y="0"/>
            <a:ext cx="5079093" cy="3693319"/>
          </a:xfrm>
          <a:prstGeom prst="rect">
            <a:avLst/>
          </a:prstGeom>
          <a:noFill/>
        </p:spPr>
        <p:txBody>
          <a:bodyPr wrap="square" rtlCol="0">
            <a:spAutoFit/>
          </a:bodyPr>
          <a:lstStyle/>
          <a:p>
            <a:r>
              <a:rPr lang="en-US" dirty="0" smtClean="0"/>
              <a:t>Stall &amp; Spin Training in Gliders</a:t>
            </a:r>
          </a:p>
          <a:p>
            <a:endParaRPr lang="en-US" dirty="0" smtClean="0"/>
          </a:p>
          <a:p>
            <a:r>
              <a:rPr lang="en-US" dirty="0"/>
              <a:t>Spins – </a:t>
            </a:r>
            <a:r>
              <a:rPr lang="en-US" dirty="0" smtClean="0"/>
              <a:t>recovery technique</a:t>
            </a:r>
          </a:p>
          <a:p>
            <a:endParaRPr lang="en-US" dirty="0" smtClean="0"/>
          </a:p>
          <a:p>
            <a:pPr marL="342900" indent="-342900">
              <a:buFont typeface="+mj-lt"/>
              <a:buAutoNum type="arabicPeriod"/>
            </a:pPr>
            <a:r>
              <a:rPr lang="en-US" dirty="0" smtClean="0"/>
              <a:t>Check </a:t>
            </a:r>
            <a:r>
              <a:rPr lang="en-US" dirty="0"/>
              <a:t>ailerons neutral. </a:t>
            </a:r>
            <a:endParaRPr lang="en-US" dirty="0" smtClean="0"/>
          </a:p>
          <a:p>
            <a:pPr marL="342900" indent="-342900">
              <a:buFont typeface="+mj-lt"/>
              <a:buAutoNum type="arabicPeriod"/>
            </a:pPr>
            <a:r>
              <a:rPr lang="en-US" dirty="0" smtClean="0"/>
              <a:t>Apply </a:t>
            </a:r>
            <a:r>
              <a:rPr lang="en-US" dirty="0"/>
              <a:t>rudder opposite spin. </a:t>
            </a:r>
            <a:endParaRPr lang="en-US" dirty="0" smtClean="0"/>
          </a:p>
          <a:p>
            <a:pPr marL="342900" indent="-342900">
              <a:buFont typeface="+mj-lt"/>
              <a:buAutoNum type="arabicPeriod"/>
            </a:pPr>
            <a:r>
              <a:rPr lang="en-US" dirty="0" smtClean="0"/>
              <a:t>Ease </a:t>
            </a:r>
            <a:r>
              <a:rPr lang="en-US" dirty="0"/>
              <a:t>control column forward until rotation ceases. </a:t>
            </a:r>
          </a:p>
          <a:p>
            <a:pPr marL="342900" indent="-342900">
              <a:buFont typeface="+mj-lt"/>
              <a:buAutoNum type="arabicPeriod"/>
            </a:pPr>
            <a:r>
              <a:rPr lang="en-US" dirty="0" smtClean="0"/>
              <a:t>Centralise </a:t>
            </a:r>
            <a:r>
              <a:rPr lang="en-US" dirty="0"/>
              <a:t>rudder and ease out of ensuing dive. </a:t>
            </a:r>
            <a:endParaRPr lang="en-US" dirty="0" smtClean="0"/>
          </a:p>
          <a:p>
            <a:endParaRPr lang="en-US" dirty="0" smtClean="0"/>
          </a:p>
          <a:p>
            <a:r>
              <a:rPr lang="en-US" dirty="0" smtClean="0">
                <a:hlinkClick r:id="rId4"/>
              </a:rPr>
              <a:t>https://www.youtube.com/watch?v=P-UMWk8thrw</a:t>
            </a:r>
            <a:endParaRPr lang="en-US" dirty="0"/>
          </a:p>
          <a:p>
            <a:endParaRPr lang="en-US" dirty="0" smtClean="0"/>
          </a:p>
          <a:p>
            <a:endParaRPr lang="en-US" dirty="0"/>
          </a:p>
        </p:txBody>
      </p:sp>
    </p:spTree>
    <p:extLst>
      <p:ext uri="{BB962C8B-B14F-4D97-AF65-F5344CB8AC3E}">
        <p14:creationId xmlns:p14="http://schemas.microsoft.com/office/powerpoint/2010/main" val="16480127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4131202" cy="6858000"/>
          </a:xfrm>
          <a:prstGeom prst="rect">
            <a:avLst/>
          </a:prstGeom>
        </p:spPr>
      </p:pic>
      <p:sp>
        <p:nvSpPr>
          <p:cNvPr id="6" name="TextBox 5"/>
          <p:cNvSpPr txBox="1"/>
          <p:nvPr/>
        </p:nvSpPr>
        <p:spPr>
          <a:xfrm>
            <a:off x="5666802" y="22808"/>
            <a:ext cx="3477198" cy="2308324"/>
          </a:xfrm>
          <a:prstGeom prst="rect">
            <a:avLst/>
          </a:prstGeom>
          <a:noFill/>
        </p:spPr>
        <p:txBody>
          <a:bodyPr wrap="square" rtlCol="0">
            <a:spAutoFit/>
          </a:bodyPr>
          <a:lstStyle/>
          <a:p>
            <a:r>
              <a:rPr lang="en-US" dirty="0" smtClean="0"/>
              <a:t>Spiral Dive – recovery technique</a:t>
            </a:r>
          </a:p>
          <a:p>
            <a:endParaRPr lang="en-US" dirty="0" smtClean="0"/>
          </a:p>
          <a:p>
            <a:pPr marL="342900" indent="-342900">
              <a:buFont typeface="+mj-lt"/>
              <a:buAutoNum type="arabicPeriod"/>
            </a:pPr>
            <a:r>
              <a:rPr lang="en-US" dirty="0" smtClean="0"/>
              <a:t>Roll wings level</a:t>
            </a:r>
          </a:p>
          <a:p>
            <a:pPr marL="342900" indent="-342900">
              <a:buFont typeface="+mj-lt"/>
              <a:buAutoNum type="arabicPeriod"/>
            </a:pPr>
            <a:r>
              <a:rPr lang="en-US" dirty="0" smtClean="0"/>
              <a:t>Recover from the dive</a:t>
            </a:r>
          </a:p>
          <a:p>
            <a:endParaRPr lang="en-US" dirty="0" smtClean="0"/>
          </a:p>
          <a:p>
            <a:pPr marL="285750" indent="-285750">
              <a:buFont typeface="Arial"/>
              <a:buChar char="•"/>
            </a:pPr>
            <a:endParaRPr lang="en-US" dirty="0" smtClean="0"/>
          </a:p>
          <a:p>
            <a:endParaRPr lang="en-US" dirty="0"/>
          </a:p>
          <a:p>
            <a:endParaRPr lang="en-US" dirty="0"/>
          </a:p>
        </p:txBody>
      </p:sp>
    </p:spTree>
    <p:extLst>
      <p:ext uri="{BB962C8B-B14F-4D97-AF65-F5344CB8AC3E}">
        <p14:creationId xmlns:p14="http://schemas.microsoft.com/office/powerpoint/2010/main" val="27920818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4131202" cy="6858000"/>
          </a:xfrm>
          <a:prstGeom prst="rect">
            <a:avLst/>
          </a:prstGeom>
        </p:spPr>
      </p:pic>
      <p:pic>
        <p:nvPicPr>
          <p:cNvPr id="4" name="Picture 3"/>
          <p:cNvPicPr>
            <a:picLocks noChangeAspect="1"/>
          </p:cNvPicPr>
          <p:nvPr/>
        </p:nvPicPr>
        <p:blipFill>
          <a:blip r:embed="rId4"/>
          <a:stretch>
            <a:fillRect/>
          </a:stretch>
        </p:blipFill>
        <p:spPr>
          <a:xfrm>
            <a:off x="4904154" y="0"/>
            <a:ext cx="4064000" cy="6858000"/>
          </a:xfrm>
          <a:prstGeom prst="rect">
            <a:avLst/>
          </a:prstGeom>
        </p:spPr>
      </p:pic>
      <p:sp>
        <p:nvSpPr>
          <p:cNvPr id="2" name="TextBox 1"/>
          <p:cNvSpPr txBox="1"/>
          <p:nvPr/>
        </p:nvSpPr>
        <p:spPr>
          <a:xfrm>
            <a:off x="1866420" y="6469130"/>
            <a:ext cx="4981314" cy="369332"/>
          </a:xfrm>
          <a:prstGeom prst="rect">
            <a:avLst/>
          </a:prstGeom>
          <a:noFill/>
        </p:spPr>
        <p:txBody>
          <a:bodyPr wrap="none" rtlCol="0">
            <a:spAutoFit/>
          </a:bodyPr>
          <a:lstStyle/>
          <a:p>
            <a:r>
              <a:rPr lang="en-US" dirty="0" smtClean="0">
                <a:hlinkClick r:id="rId5"/>
              </a:rPr>
              <a:t>https://www.youtube.com/watch?v=dsVV3exXA94</a:t>
            </a:r>
            <a:endParaRPr lang="en-US" dirty="0"/>
          </a:p>
        </p:txBody>
      </p:sp>
    </p:spTree>
    <p:extLst>
      <p:ext uri="{BB962C8B-B14F-4D97-AF65-F5344CB8AC3E}">
        <p14:creationId xmlns:p14="http://schemas.microsoft.com/office/powerpoint/2010/main" val="4178178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099" y="0"/>
            <a:ext cx="8810901" cy="4524316"/>
          </a:xfrm>
          <a:prstGeom prst="rect">
            <a:avLst/>
          </a:prstGeom>
          <a:noFill/>
        </p:spPr>
        <p:txBody>
          <a:bodyPr wrap="square" rtlCol="0">
            <a:spAutoFit/>
          </a:bodyPr>
          <a:lstStyle/>
          <a:p>
            <a:r>
              <a:rPr lang="en-US" dirty="0" smtClean="0"/>
              <a:t>Stall &amp; Spin Training in Gliders</a:t>
            </a:r>
          </a:p>
          <a:p>
            <a:endParaRPr lang="en-US" dirty="0"/>
          </a:p>
          <a:p>
            <a:r>
              <a:rPr lang="en-US" dirty="0" smtClean="0"/>
              <a:t>What is the intention?</a:t>
            </a:r>
          </a:p>
          <a:p>
            <a:pPr marL="285750" indent="-285750">
              <a:buFont typeface="Arial"/>
              <a:buChar char="•"/>
            </a:pPr>
            <a:r>
              <a:rPr lang="en-US" dirty="0" smtClean="0"/>
              <a:t>recognise </a:t>
            </a:r>
            <a:r>
              <a:rPr lang="en-US" dirty="0"/>
              <a:t>the symptoms of an approaching stall and </a:t>
            </a:r>
            <a:r>
              <a:rPr lang="en-US" dirty="0" smtClean="0"/>
              <a:t>take timely </a:t>
            </a:r>
            <a:r>
              <a:rPr lang="en-US" dirty="0"/>
              <a:t>avoiding </a:t>
            </a:r>
            <a:r>
              <a:rPr lang="en-US" dirty="0" smtClean="0"/>
              <a:t>action</a:t>
            </a:r>
          </a:p>
          <a:p>
            <a:pPr marL="285750" indent="-285750">
              <a:buFont typeface="Arial"/>
              <a:buChar char="•"/>
            </a:pPr>
            <a:r>
              <a:rPr lang="en-US" dirty="0" smtClean="0"/>
              <a:t>become </a:t>
            </a:r>
            <a:r>
              <a:rPr lang="en-US" dirty="0"/>
              <a:t>familiar with the characteristics of the full </a:t>
            </a:r>
            <a:r>
              <a:rPr lang="en-US" dirty="0" smtClean="0"/>
              <a:t>stall</a:t>
            </a:r>
            <a:endParaRPr lang="en-US" dirty="0"/>
          </a:p>
          <a:p>
            <a:pPr marL="285750" indent="-285750">
              <a:buFont typeface="Arial"/>
              <a:buChar char="•"/>
            </a:pPr>
            <a:r>
              <a:rPr lang="en-US" dirty="0" smtClean="0"/>
              <a:t>learn </a:t>
            </a:r>
            <a:r>
              <a:rPr lang="en-US" dirty="0"/>
              <a:t>how to recover with minimum loss of </a:t>
            </a:r>
            <a:r>
              <a:rPr lang="en-US" dirty="0" smtClean="0"/>
              <a:t>height</a:t>
            </a:r>
          </a:p>
          <a:p>
            <a:pPr marL="285750" indent="-285750">
              <a:buFont typeface="Arial"/>
              <a:buChar char="•"/>
            </a:pPr>
            <a:r>
              <a:rPr lang="en-US" dirty="0" smtClean="0"/>
              <a:t>avoid </a:t>
            </a:r>
            <a:r>
              <a:rPr lang="en-US" dirty="0"/>
              <a:t>inadvertent stalling </a:t>
            </a:r>
            <a:r>
              <a:rPr lang="en-US" dirty="0" smtClean="0"/>
              <a:t>&amp; spinning by </a:t>
            </a:r>
            <a:r>
              <a:rPr lang="en-US" dirty="0"/>
              <a:t>developing safe flying </a:t>
            </a:r>
            <a:r>
              <a:rPr lang="en-US" dirty="0" smtClean="0"/>
              <a:t>habits in </a:t>
            </a:r>
            <a:r>
              <a:rPr lang="en-US" dirty="0"/>
              <a:t>all phases of flight</a:t>
            </a:r>
            <a:endParaRPr lang="en-US" dirty="0" smtClean="0"/>
          </a:p>
          <a:p>
            <a:endParaRPr lang="en-US" dirty="0"/>
          </a:p>
          <a:p>
            <a:r>
              <a:rPr lang="en-US" dirty="0" smtClean="0"/>
              <a:t>Stalling &amp; spinning sounds dramatic but it is well understood </a:t>
            </a:r>
          </a:p>
          <a:p>
            <a:r>
              <a:rPr lang="en-US" dirty="0"/>
              <a:t>Exercises are conducted at height with lots of recovery margin – training is perfectly safe</a:t>
            </a:r>
          </a:p>
          <a:p>
            <a:r>
              <a:rPr lang="en-US" dirty="0" smtClean="0"/>
              <a:t>Training exercises are gradual and are demonstrated over multiple flight sorties</a:t>
            </a:r>
          </a:p>
          <a:p>
            <a:endParaRPr lang="en-US" dirty="0" smtClean="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0537485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099" y="0"/>
            <a:ext cx="8810901" cy="6186310"/>
          </a:xfrm>
          <a:prstGeom prst="rect">
            <a:avLst/>
          </a:prstGeom>
          <a:noFill/>
        </p:spPr>
        <p:txBody>
          <a:bodyPr wrap="square" rtlCol="0">
            <a:spAutoFit/>
          </a:bodyPr>
          <a:lstStyle/>
          <a:p>
            <a:r>
              <a:rPr lang="en-US" dirty="0" smtClean="0"/>
              <a:t>Stall &amp; Spin Training in Gliders</a:t>
            </a:r>
          </a:p>
          <a:p>
            <a:endParaRPr lang="en-US" dirty="0"/>
          </a:p>
          <a:p>
            <a:r>
              <a:rPr lang="en-US" dirty="0" smtClean="0"/>
              <a:t>Summary</a:t>
            </a:r>
          </a:p>
          <a:p>
            <a:endParaRPr lang="en-US" dirty="0"/>
          </a:p>
          <a:p>
            <a:r>
              <a:rPr lang="en-US" dirty="0" smtClean="0"/>
              <a:t>Training is intended to teach you to:</a:t>
            </a:r>
          </a:p>
          <a:p>
            <a:pPr marL="285750" indent="-285750">
              <a:buFont typeface="Arial"/>
              <a:buChar char="•"/>
            </a:pPr>
            <a:r>
              <a:rPr lang="en-US" dirty="0" smtClean="0"/>
              <a:t>recognise </a:t>
            </a:r>
            <a:r>
              <a:rPr lang="en-US" dirty="0"/>
              <a:t>the symptoms of an approaching stall and </a:t>
            </a:r>
            <a:r>
              <a:rPr lang="en-US" dirty="0" smtClean="0"/>
              <a:t>take timely </a:t>
            </a:r>
            <a:r>
              <a:rPr lang="en-US" dirty="0"/>
              <a:t>avoiding </a:t>
            </a:r>
            <a:r>
              <a:rPr lang="en-US" dirty="0" smtClean="0"/>
              <a:t>action</a:t>
            </a:r>
          </a:p>
          <a:p>
            <a:pPr marL="285750" indent="-285750">
              <a:buFont typeface="Arial"/>
              <a:buChar char="•"/>
            </a:pPr>
            <a:r>
              <a:rPr lang="en-US" dirty="0" smtClean="0"/>
              <a:t>become </a:t>
            </a:r>
            <a:r>
              <a:rPr lang="en-US" dirty="0"/>
              <a:t>familiar with the characteristics of the full </a:t>
            </a:r>
            <a:r>
              <a:rPr lang="en-US" dirty="0" smtClean="0"/>
              <a:t>stall</a:t>
            </a:r>
            <a:endParaRPr lang="en-US" dirty="0"/>
          </a:p>
          <a:p>
            <a:pPr marL="285750" indent="-285750">
              <a:buFont typeface="Arial"/>
              <a:buChar char="•"/>
            </a:pPr>
            <a:r>
              <a:rPr lang="en-US" dirty="0" smtClean="0"/>
              <a:t>learn </a:t>
            </a:r>
            <a:r>
              <a:rPr lang="en-US" dirty="0"/>
              <a:t>how to recover with minimum loss of </a:t>
            </a:r>
            <a:r>
              <a:rPr lang="en-US" dirty="0" smtClean="0"/>
              <a:t>height</a:t>
            </a:r>
          </a:p>
          <a:p>
            <a:pPr marL="285750" indent="-285750">
              <a:buFont typeface="Arial"/>
              <a:buChar char="•"/>
            </a:pPr>
            <a:r>
              <a:rPr lang="en-US" dirty="0" smtClean="0"/>
              <a:t>avoid </a:t>
            </a:r>
            <a:r>
              <a:rPr lang="en-US" dirty="0"/>
              <a:t>inadvertent stalling </a:t>
            </a:r>
            <a:r>
              <a:rPr lang="en-US" dirty="0" smtClean="0"/>
              <a:t>&amp; spinning by </a:t>
            </a:r>
            <a:r>
              <a:rPr lang="en-US" dirty="0"/>
              <a:t>developing safe flying </a:t>
            </a:r>
            <a:r>
              <a:rPr lang="en-US" dirty="0" smtClean="0"/>
              <a:t>habits in </a:t>
            </a:r>
            <a:r>
              <a:rPr lang="en-US" dirty="0"/>
              <a:t>all phases of flight</a:t>
            </a:r>
            <a:endParaRPr lang="en-US" dirty="0" smtClean="0"/>
          </a:p>
          <a:p>
            <a:endParaRPr lang="en-US" dirty="0"/>
          </a:p>
          <a:p>
            <a:r>
              <a:rPr lang="en-US" dirty="0" smtClean="0"/>
              <a:t>Stalling &amp; spinning sounds dramatic but it is well understood </a:t>
            </a:r>
          </a:p>
          <a:p>
            <a:r>
              <a:rPr lang="en-US" dirty="0"/>
              <a:t>Exercises are conducted at height with lots of recovery margin – training is perfectly safe</a:t>
            </a:r>
          </a:p>
          <a:p>
            <a:r>
              <a:rPr lang="en-US" dirty="0" smtClean="0"/>
              <a:t>Training exercises are gradual and are demonstrated over multiple flight sorties</a:t>
            </a:r>
          </a:p>
          <a:p>
            <a:endParaRPr lang="en-US" dirty="0"/>
          </a:p>
          <a:p>
            <a:r>
              <a:rPr lang="en-US" dirty="0" smtClean="0"/>
              <a:t>Recovery from a Stall is simple – ease the stick forwards</a:t>
            </a:r>
          </a:p>
          <a:p>
            <a:r>
              <a:rPr lang="en-US" dirty="0" smtClean="0"/>
              <a:t>Standard recoveries for Spins &amp; Spiral Dives</a:t>
            </a:r>
          </a:p>
          <a:p>
            <a:endParaRPr lang="en-US" dirty="0" smtClean="0"/>
          </a:p>
          <a:p>
            <a:endParaRPr lang="en-US" dirty="0" smtClean="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22502007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099" y="0"/>
            <a:ext cx="8810901" cy="7571303"/>
          </a:xfrm>
          <a:prstGeom prst="rect">
            <a:avLst/>
          </a:prstGeom>
          <a:noFill/>
        </p:spPr>
        <p:txBody>
          <a:bodyPr wrap="square" rtlCol="0">
            <a:spAutoFit/>
          </a:bodyPr>
          <a:lstStyle/>
          <a:p>
            <a:r>
              <a:rPr lang="en-US" dirty="0" smtClean="0"/>
              <a:t>Stall &amp; Spin Training in Gliders</a:t>
            </a:r>
          </a:p>
          <a:p>
            <a:endParaRPr lang="en-US" dirty="0"/>
          </a:p>
          <a:p>
            <a:endParaRPr lang="en-US" dirty="0" smtClean="0"/>
          </a:p>
          <a:p>
            <a:r>
              <a:rPr lang="en-US" dirty="0" smtClean="0"/>
              <a:t>Step 1: Slow flight &amp; recognition of the approaching stall</a:t>
            </a:r>
          </a:p>
          <a:p>
            <a:endParaRPr lang="en-US" dirty="0" smtClean="0"/>
          </a:p>
          <a:p>
            <a:r>
              <a:rPr lang="en-US" dirty="0" smtClean="0"/>
              <a:t>Step 2: Basic stalls &amp; recovery</a:t>
            </a:r>
          </a:p>
          <a:p>
            <a:r>
              <a:rPr lang="en-US" dirty="0"/>
              <a:t>		Straight stall</a:t>
            </a:r>
          </a:p>
          <a:p>
            <a:r>
              <a:rPr lang="en-US" dirty="0"/>
              <a:t>	</a:t>
            </a:r>
            <a:r>
              <a:rPr lang="en-US" dirty="0" smtClean="0"/>
              <a:t>	Wing </a:t>
            </a:r>
            <a:r>
              <a:rPr lang="en-US" dirty="0"/>
              <a:t>drop stall</a:t>
            </a:r>
          </a:p>
          <a:p>
            <a:r>
              <a:rPr lang="en-US" dirty="0"/>
              <a:t>	</a:t>
            </a:r>
            <a:r>
              <a:rPr lang="en-US" dirty="0" smtClean="0"/>
              <a:t>	Mush stall</a:t>
            </a:r>
          </a:p>
          <a:p>
            <a:endParaRPr lang="en-US" dirty="0" smtClean="0"/>
          </a:p>
          <a:p>
            <a:r>
              <a:rPr lang="en-US" dirty="0" smtClean="0"/>
              <a:t>Step 3: Further stalls &amp; recovery – more representative of real life scenario</a:t>
            </a:r>
          </a:p>
          <a:p>
            <a:r>
              <a:rPr lang="en-US" dirty="0"/>
              <a:t>		Stalling </a:t>
            </a:r>
            <a:r>
              <a:rPr lang="en-US" dirty="0" smtClean="0"/>
              <a:t>speed increases </a:t>
            </a:r>
            <a:r>
              <a:rPr lang="en-US" dirty="0"/>
              <a:t>in a </a:t>
            </a:r>
            <a:r>
              <a:rPr lang="en-US" dirty="0" smtClean="0"/>
              <a:t>turn</a:t>
            </a:r>
          </a:p>
          <a:p>
            <a:r>
              <a:rPr lang="en-US" dirty="0"/>
              <a:t>		High speed </a:t>
            </a:r>
            <a:r>
              <a:rPr lang="en-US" dirty="0" smtClean="0"/>
              <a:t>stall</a:t>
            </a:r>
          </a:p>
          <a:p>
            <a:r>
              <a:rPr lang="en-US" dirty="0"/>
              <a:t>		Low G not a </a:t>
            </a:r>
            <a:r>
              <a:rPr lang="en-US" dirty="0" smtClean="0"/>
              <a:t>reliable symptom </a:t>
            </a:r>
            <a:r>
              <a:rPr lang="en-US" dirty="0"/>
              <a:t>of a </a:t>
            </a:r>
            <a:r>
              <a:rPr lang="en-US" dirty="0" smtClean="0"/>
              <a:t>stall</a:t>
            </a:r>
          </a:p>
          <a:p>
            <a:endParaRPr lang="en-US" dirty="0" smtClean="0"/>
          </a:p>
          <a:p>
            <a:r>
              <a:rPr lang="en-US" dirty="0" smtClean="0"/>
              <a:t>Step 4: Basic spin training &amp; recovery</a:t>
            </a:r>
          </a:p>
          <a:p>
            <a:endParaRPr lang="en-US" dirty="0" smtClean="0"/>
          </a:p>
          <a:p>
            <a:r>
              <a:rPr lang="en-US" dirty="0" smtClean="0"/>
              <a:t>Step 5: Further spin training </a:t>
            </a:r>
            <a:r>
              <a:rPr lang="en-US" dirty="0"/>
              <a:t>– more representative of real life </a:t>
            </a:r>
            <a:r>
              <a:rPr lang="en-US" dirty="0" smtClean="0"/>
              <a:t>scenario</a:t>
            </a:r>
          </a:p>
          <a:p>
            <a:r>
              <a:rPr lang="en-US" dirty="0"/>
              <a:t>		Changing </a:t>
            </a:r>
            <a:r>
              <a:rPr lang="en-US" dirty="0" smtClean="0"/>
              <a:t>effect </a:t>
            </a:r>
            <a:r>
              <a:rPr lang="en-US" dirty="0"/>
              <a:t>of the rudder at or near </a:t>
            </a:r>
            <a:r>
              <a:rPr lang="en-US" dirty="0" smtClean="0"/>
              <a:t>stall</a:t>
            </a:r>
          </a:p>
          <a:p>
            <a:r>
              <a:rPr lang="en-US" dirty="0"/>
              <a:t>		Spin </a:t>
            </a:r>
            <a:r>
              <a:rPr lang="en-US" dirty="0" smtClean="0"/>
              <a:t>off </a:t>
            </a:r>
            <a:r>
              <a:rPr lang="en-US" dirty="0"/>
              <a:t>a steep or thermal </a:t>
            </a:r>
            <a:r>
              <a:rPr lang="en-US" dirty="0" smtClean="0"/>
              <a:t>turn</a:t>
            </a:r>
          </a:p>
          <a:p>
            <a:r>
              <a:rPr lang="en-US" dirty="0"/>
              <a:t>		Spin </a:t>
            </a:r>
            <a:r>
              <a:rPr lang="en-US" dirty="0" smtClean="0"/>
              <a:t>off a </a:t>
            </a:r>
            <a:r>
              <a:rPr lang="en-US" dirty="0"/>
              <a:t>failed winch </a:t>
            </a:r>
            <a:r>
              <a:rPr lang="en-US" dirty="0" smtClean="0"/>
              <a:t>launch</a:t>
            </a:r>
          </a:p>
          <a:p>
            <a:endParaRPr lang="en-US" dirty="0" smtClean="0"/>
          </a:p>
          <a:p>
            <a:r>
              <a:rPr lang="en-US" dirty="0" smtClean="0"/>
              <a:t>Step 6: Spiral dive training &amp; recovery</a:t>
            </a:r>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40513892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099" y="556488"/>
            <a:ext cx="8810901" cy="5632312"/>
          </a:xfrm>
          <a:prstGeom prst="rect">
            <a:avLst/>
          </a:prstGeom>
          <a:noFill/>
        </p:spPr>
        <p:txBody>
          <a:bodyPr wrap="square" rtlCol="0">
            <a:spAutoFit/>
          </a:bodyPr>
          <a:lstStyle/>
          <a:p>
            <a:r>
              <a:rPr lang="en-US" dirty="0" smtClean="0"/>
              <a:t>Stall &amp; Spin Training in Gliders</a:t>
            </a:r>
          </a:p>
          <a:p>
            <a:endParaRPr lang="en-US" dirty="0"/>
          </a:p>
          <a:p>
            <a:r>
              <a:rPr lang="en-US" dirty="0" smtClean="0"/>
              <a:t>Initial Stalls</a:t>
            </a:r>
          </a:p>
          <a:p>
            <a:r>
              <a:rPr lang="en-US" dirty="0" smtClean="0"/>
              <a:t>What is a stall?</a:t>
            </a:r>
          </a:p>
          <a:p>
            <a:endParaRPr lang="en-US" dirty="0" smtClean="0"/>
          </a:p>
          <a:p>
            <a:r>
              <a:rPr lang="en-US" dirty="0" smtClean="0"/>
              <a:t>In  straight and level flight the Weight of an aircraft is balanced by the Lift generated by the wings. A cruising glider isn’t in true level flight but actually a gradual descending glide profile.</a:t>
            </a:r>
          </a:p>
          <a:p>
            <a:endParaRPr lang="en-US" dirty="0" smtClean="0"/>
          </a:p>
          <a:p>
            <a:endParaRPr lang="en-US" dirty="0"/>
          </a:p>
          <a:p>
            <a:endParaRPr lang="en-US" dirty="0" smtClean="0"/>
          </a:p>
          <a:p>
            <a:endParaRPr lang="en-US" dirty="0"/>
          </a:p>
          <a:p>
            <a:r>
              <a:rPr lang="en-US" dirty="0" smtClean="0"/>
              <a:t>Insert weight balance L/D diagram</a:t>
            </a:r>
          </a:p>
          <a:p>
            <a:endParaRPr lang="en-US" dirty="0"/>
          </a:p>
          <a:p>
            <a:r>
              <a:rPr lang="en-US" dirty="0" smtClean="0"/>
              <a:t>Insert wing diagram with attached airflow</a:t>
            </a:r>
          </a:p>
          <a:p>
            <a:endParaRPr lang="en-US" dirty="0"/>
          </a:p>
          <a:p>
            <a:endParaRPr lang="en-US" dirty="0" smtClean="0"/>
          </a:p>
          <a:p>
            <a:endParaRPr lang="en-US" dirty="0" smtClean="0"/>
          </a:p>
          <a:p>
            <a:r>
              <a:rPr lang="en-US" dirty="0" smtClean="0"/>
              <a:t>.</a:t>
            </a:r>
            <a:endParaRPr lang="en-US" dirty="0"/>
          </a:p>
          <a:p>
            <a:endParaRPr lang="en-US" dirty="0"/>
          </a:p>
          <a:p>
            <a:endParaRPr lang="en-US" dirty="0"/>
          </a:p>
        </p:txBody>
      </p:sp>
      <p:pic>
        <p:nvPicPr>
          <p:cNvPr id="3" name="Picture 2"/>
          <p:cNvPicPr>
            <a:picLocks noChangeAspect="1"/>
          </p:cNvPicPr>
          <p:nvPr/>
        </p:nvPicPr>
        <p:blipFill>
          <a:blip r:embed="rId3"/>
          <a:stretch>
            <a:fillRect/>
          </a:stretch>
        </p:blipFill>
        <p:spPr>
          <a:xfrm>
            <a:off x="333099" y="2593336"/>
            <a:ext cx="8650737" cy="2505109"/>
          </a:xfrm>
          <a:prstGeom prst="rect">
            <a:avLst/>
          </a:prstGeom>
        </p:spPr>
      </p:pic>
    </p:spTree>
    <p:extLst>
      <p:ext uri="{BB962C8B-B14F-4D97-AF65-F5344CB8AC3E}">
        <p14:creationId xmlns:p14="http://schemas.microsoft.com/office/powerpoint/2010/main" val="18653180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099" y="556488"/>
            <a:ext cx="8810901" cy="6186310"/>
          </a:xfrm>
          <a:prstGeom prst="rect">
            <a:avLst/>
          </a:prstGeom>
          <a:noFill/>
        </p:spPr>
        <p:txBody>
          <a:bodyPr wrap="square" rtlCol="0">
            <a:spAutoFit/>
          </a:bodyPr>
          <a:lstStyle/>
          <a:p>
            <a:r>
              <a:rPr lang="en-US" dirty="0" smtClean="0"/>
              <a:t>Stall &amp; Spin Training in Gliders</a:t>
            </a:r>
          </a:p>
          <a:p>
            <a:endParaRPr lang="en-US" dirty="0"/>
          </a:p>
          <a:p>
            <a:r>
              <a:rPr lang="en-US" dirty="0" smtClean="0"/>
              <a:t>The total Lift generated by a wing is dependent on a number of factors and most are outside the pilot’s control e.g.</a:t>
            </a:r>
          </a:p>
          <a:p>
            <a:pPr marL="285750" indent="-285750">
              <a:buFont typeface="Arial"/>
              <a:buChar char="•"/>
            </a:pPr>
            <a:r>
              <a:rPr lang="en-US" dirty="0" smtClean="0"/>
              <a:t>Air density</a:t>
            </a:r>
          </a:p>
          <a:p>
            <a:pPr marL="285750" indent="-285750">
              <a:buFont typeface="Arial"/>
              <a:buChar char="•"/>
            </a:pPr>
            <a:r>
              <a:rPr lang="en-US" dirty="0" smtClean="0"/>
              <a:t>Wing area</a:t>
            </a:r>
          </a:p>
          <a:p>
            <a:pPr marL="285750" indent="-285750">
              <a:buFont typeface="Arial"/>
              <a:buChar char="•"/>
            </a:pPr>
            <a:r>
              <a:rPr lang="en-US" dirty="0" smtClean="0"/>
              <a:t>Wing shape (planform) </a:t>
            </a:r>
          </a:p>
          <a:p>
            <a:pPr marL="285750" indent="-285750">
              <a:buFont typeface="Arial"/>
              <a:buChar char="•"/>
            </a:pPr>
            <a:r>
              <a:rPr lang="en-US" dirty="0" smtClean="0"/>
              <a:t>Wing shape (camber – although some gliders have camber changing flaps)</a:t>
            </a:r>
          </a:p>
          <a:p>
            <a:endParaRPr lang="en-US" dirty="0" smtClean="0"/>
          </a:p>
          <a:p>
            <a:endParaRPr lang="en-US" dirty="0" smtClean="0"/>
          </a:p>
          <a:p>
            <a:r>
              <a:rPr lang="en-US" dirty="0" smtClean="0"/>
              <a:t>The factors affecting the Lift that are in a pilot’s direct control are: </a:t>
            </a:r>
          </a:p>
          <a:p>
            <a:pPr marL="285750" indent="-285750">
              <a:buFont typeface="Arial"/>
              <a:buChar char="•"/>
            </a:pPr>
            <a:r>
              <a:rPr lang="en-US" dirty="0" smtClean="0"/>
              <a:t>Airspeed</a:t>
            </a:r>
          </a:p>
          <a:p>
            <a:pPr marL="285750" indent="-285750">
              <a:buFont typeface="Arial"/>
              <a:buChar char="•"/>
            </a:pPr>
            <a:r>
              <a:rPr lang="en-US" dirty="0" smtClean="0"/>
              <a:t>Angle of Attack</a:t>
            </a:r>
          </a:p>
          <a:p>
            <a:endParaRPr lang="en-US" dirty="0" smtClean="0"/>
          </a:p>
          <a:p>
            <a:r>
              <a:rPr lang="en-US" dirty="0" smtClean="0"/>
              <a:t>Angle of Attack is what we are interested in regarding stalls &amp; spins.</a:t>
            </a:r>
          </a:p>
          <a:p>
            <a:endParaRPr lang="en-US" dirty="0"/>
          </a:p>
          <a:p>
            <a:endParaRPr lang="en-US" dirty="0"/>
          </a:p>
          <a:p>
            <a:endParaRPr lang="en-US" dirty="0" smtClean="0"/>
          </a:p>
          <a:p>
            <a:endParaRPr lang="en-US" dirty="0" smtClean="0"/>
          </a:p>
          <a:p>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36662399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1-04-06 at 12.51.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498935"/>
            <a:ext cx="8077200" cy="3543300"/>
          </a:xfrm>
          <a:prstGeom prst="rect">
            <a:avLst/>
          </a:prstGeom>
        </p:spPr>
      </p:pic>
      <p:sp>
        <p:nvSpPr>
          <p:cNvPr id="4" name="TextBox 3"/>
          <p:cNvSpPr txBox="1"/>
          <p:nvPr/>
        </p:nvSpPr>
        <p:spPr>
          <a:xfrm>
            <a:off x="333099" y="556488"/>
            <a:ext cx="8810901" cy="2585323"/>
          </a:xfrm>
          <a:prstGeom prst="rect">
            <a:avLst/>
          </a:prstGeom>
          <a:noFill/>
        </p:spPr>
        <p:txBody>
          <a:bodyPr wrap="square" rtlCol="0">
            <a:spAutoFit/>
          </a:bodyPr>
          <a:lstStyle/>
          <a:p>
            <a:r>
              <a:rPr lang="en-US" dirty="0" smtClean="0"/>
              <a:t>Stall &amp; Spin Training in Gliders</a:t>
            </a:r>
          </a:p>
          <a:p>
            <a:endParaRPr lang="en-US" dirty="0"/>
          </a:p>
          <a:p>
            <a:r>
              <a:rPr lang="en-US" dirty="0" smtClean="0"/>
              <a:t>Angle of Attack is the angle at which the wing aerofoil meets the oncoming airstream.</a:t>
            </a:r>
          </a:p>
          <a:p>
            <a:r>
              <a:rPr lang="en-US" dirty="0" smtClean="0"/>
              <a:t>Changing the pitch of the glider is one way to change the angle of attack.</a:t>
            </a:r>
            <a:endParaRPr lang="en-US" dirty="0"/>
          </a:p>
          <a:p>
            <a:endParaRPr lang="en-US" dirty="0" smtClean="0"/>
          </a:p>
          <a:p>
            <a:endParaRPr lang="en-US" dirty="0" smtClean="0"/>
          </a:p>
          <a:p>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16830672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21-04-06 at 18.38.34.png"/>
          <p:cNvPicPr>
            <a:picLocks noChangeAspect="1"/>
          </p:cNvPicPr>
          <p:nvPr/>
        </p:nvPicPr>
        <p:blipFill rotWithShape="1">
          <a:blip r:embed="rId3">
            <a:extLst>
              <a:ext uri="{28A0092B-C50C-407E-A947-70E740481C1C}">
                <a14:useLocalDpi xmlns:a14="http://schemas.microsoft.com/office/drawing/2010/main" val="0"/>
              </a:ext>
            </a:extLst>
          </a:blip>
          <a:srcRect r="4534"/>
          <a:stretch/>
        </p:blipFill>
        <p:spPr>
          <a:xfrm>
            <a:off x="3796051" y="-2"/>
            <a:ext cx="5347949" cy="3812035"/>
          </a:xfrm>
          <a:prstGeom prst="rect">
            <a:avLst/>
          </a:prstGeom>
        </p:spPr>
      </p:pic>
      <p:sp>
        <p:nvSpPr>
          <p:cNvPr id="4" name="TextBox 3"/>
          <p:cNvSpPr txBox="1"/>
          <p:nvPr/>
        </p:nvSpPr>
        <p:spPr>
          <a:xfrm>
            <a:off x="235410" y="419722"/>
            <a:ext cx="3867670" cy="3139321"/>
          </a:xfrm>
          <a:prstGeom prst="rect">
            <a:avLst/>
          </a:prstGeom>
          <a:noFill/>
        </p:spPr>
        <p:txBody>
          <a:bodyPr wrap="square" rtlCol="0">
            <a:spAutoFit/>
          </a:bodyPr>
          <a:lstStyle/>
          <a:p>
            <a:r>
              <a:rPr lang="en-US" dirty="0" smtClean="0"/>
              <a:t>Stall &amp; Spin Training in Gliders</a:t>
            </a:r>
          </a:p>
          <a:p>
            <a:endParaRPr lang="en-US" dirty="0"/>
          </a:p>
          <a:p>
            <a:r>
              <a:rPr lang="en-US" dirty="0" smtClean="0"/>
              <a:t>In </a:t>
            </a:r>
            <a:r>
              <a:rPr lang="en-US" dirty="0"/>
              <a:t>unaccelerated flight the L</a:t>
            </a:r>
            <a:r>
              <a:rPr lang="en-US" dirty="0" smtClean="0"/>
              <a:t>ift produced by the wings always has to equal the Weight of the glider. </a:t>
            </a:r>
          </a:p>
          <a:p>
            <a:endParaRPr lang="en-US" dirty="0"/>
          </a:p>
          <a:p>
            <a:r>
              <a:rPr lang="en-US" dirty="0" smtClean="0"/>
              <a:t>Lift generation is reliant on a smooth flow of air over the surface of the wing.</a:t>
            </a:r>
          </a:p>
          <a:p>
            <a:endParaRPr lang="en-US" dirty="0"/>
          </a:p>
          <a:p>
            <a:r>
              <a:rPr lang="en-US" dirty="0" smtClean="0"/>
              <a:t>Airspeed is one factor that generates lift. Angle of Attack is another.</a:t>
            </a:r>
          </a:p>
        </p:txBody>
      </p:sp>
      <p:sp>
        <p:nvSpPr>
          <p:cNvPr id="6" name="TextBox 5"/>
          <p:cNvSpPr txBox="1"/>
          <p:nvPr/>
        </p:nvSpPr>
        <p:spPr>
          <a:xfrm>
            <a:off x="4267877" y="3703052"/>
            <a:ext cx="4876123" cy="3416320"/>
          </a:xfrm>
          <a:prstGeom prst="rect">
            <a:avLst/>
          </a:prstGeom>
          <a:noFill/>
        </p:spPr>
        <p:txBody>
          <a:bodyPr wrap="square" rtlCol="0">
            <a:spAutoFit/>
          </a:bodyPr>
          <a:lstStyle/>
          <a:p>
            <a:r>
              <a:rPr lang="en-US" dirty="0"/>
              <a:t> </a:t>
            </a:r>
          </a:p>
          <a:p>
            <a:r>
              <a:rPr lang="en-US" dirty="0"/>
              <a:t>The slower an aircraft flies, the greater the angle of attack it needs to produce lift equal to the aircraft's weight. As the speed decreases further, at some point this angle will be equal to the critical (stall) angle of attack. This speed is called the "stall speed".</a:t>
            </a:r>
          </a:p>
          <a:p>
            <a:endParaRPr lang="en-US" dirty="0"/>
          </a:p>
          <a:p>
            <a:r>
              <a:rPr lang="en-US" dirty="0"/>
              <a:t>As speed reduces, angle of attack has to increase to keep lift constant until the critical angle is reached. </a:t>
            </a:r>
          </a:p>
          <a:p>
            <a:endParaRPr lang="en-US" dirty="0"/>
          </a:p>
        </p:txBody>
      </p:sp>
      <p:pic>
        <p:nvPicPr>
          <p:cNvPr id="5" name="Picture 4"/>
          <p:cNvPicPr>
            <a:picLocks noChangeAspect="1"/>
          </p:cNvPicPr>
          <p:nvPr/>
        </p:nvPicPr>
        <p:blipFill>
          <a:blip r:embed="rId4"/>
          <a:stretch>
            <a:fillRect/>
          </a:stretch>
        </p:blipFill>
        <p:spPr>
          <a:xfrm>
            <a:off x="0" y="3519007"/>
            <a:ext cx="4186822" cy="3436683"/>
          </a:xfrm>
          <a:prstGeom prst="rect">
            <a:avLst/>
          </a:prstGeom>
        </p:spPr>
      </p:pic>
    </p:spTree>
    <p:extLst>
      <p:ext uri="{BB962C8B-B14F-4D97-AF65-F5344CB8AC3E}">
        <p14:creationId xmlns:p14="http://schemas.microsoft.com/office/powerpoint/2010/main" val="35493963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099" y="556488"/>
            <a:ext cx="8810901" cy="5078314"/>
          </a:xfrm>
          <a:prstGeom prst="rect">
            <a:avLst/>
          </a:prstGeom>
          <a:noFill/>
        </p:spPr>
        <p:txBody>
          <a:bodyPr wrap="square" rtlCol="0">
            <a:spAutoFit/>
          </a:bodyPr>
          <a:lstStyle/>
          <a:p>
            <a:r>
              <a:rPr lang="en-US" dirty="0" smtClean="0"/>
              <a:t>Stall &amp; Spin Training in Gliders</a:t>
            </a:r>
          </a:p>
          <a:p>
            <a:endParaRPr lang="en-US" dirty="0"/>
          </a:p>
          <a:p>
            <a:r>
              <a:rPr lang="en-US" dirty="0" smtClean="0"/>
              <a:t>Initial Stalls</a:t>
            </a:r>
          </a:p>
          <a:p>
            <a:r>
              <a:rPr lang="en-US" dirty="0" smtClean="0"/>
              <a:t>What is a stall?</a:t>
            </a:r>
          </a:p>
          <a:p>
            <a:endParaRPr lang="en-US" dirty="0"/>
          </a:p>
          <a:p>
            <a:r>
              <a:rPr lang="en-US" dirty="0" smtClean="0"/>
              <a:t>Stalling is the loss of Lift caused by flow separation from the wing surfaces.</a:t>
            </a:r>
          </a:p>
          <a:p>
            <a:endParaRPr lang="en-US" dirty="0" smtClean="0"/>
          </a:p>
          <a:p>
            <a:r>
              <a:rPr lang="en-US" dirty="0" smtClean="0"/>
              <a:t>Stalls </a:t>
            </a:r>
            <a:r>
              <a:rPr lang="en-US" dirty="0"/>
              <a:t>depend only on angle of attack, not airspeed</a:t>
            </a:r>
            <a:r>
              <a:rPr lang="en-US" dirty="0" smtClean="0"/>
              <a:t>. </a:t>
            </a:r>
            <a:endParaRPr lang="en-US" dirty="0"/>
          </a:p>
          <a:p>
            <a:r>
              <a:rPr lang="en-US" dirty="0" smtClean="0"/>
              <a:t>Reducing your airspeed is one way to increase the Angle of Attack.</a:t>
            </a:r>
            <a:endParaRPr lang="en-US" dirty="0"/>
          </a:p>
          <a:p>
            <a:r>
              <a:rPr lang="en-US" dirty="0" smtClean="0"/>
              <a:t>Stalls are still possible at higher speeds in scenarios that create a higher angle of attack.</a:t>
            </a:r>
          </a:p>
          <a:p>
            <a:endParaRPr lang="en-US" dirty="0"/>
          </a:p>
          <a:p>
            <a:endParaRPr lang="en-US" b="1" u="sng" dirty="0"/>
          </a:p>
          <a:p>
            <a:r>
              <a:rPr lang="en-US" b="1" u="sng" dirty="0"/>
              <a:t>Stall recovery training = spin avoidance training!</a:t>
            </a:r>
          </a:p>
          <a:p>
            <a:endParaRPr lang="en-US" dirty="0" smtClean="0"/>
          </a:p>
          <a:p>
            <a:endParaRPr lang="en-US" dirty="0" smtClean="0"/>
          </a:p>
          <a:p>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22549754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099" y="556488"/>
            <a:ext cx="8810901" cy="1477328"/>
          </a:xfrm>
          <a:prstGeom prst="rect">
            <a:avLst/>
          </a:prstGeom>
          <a:noFill/>
        </p:spPr>
        <p:txBody>
          <a:bodyPr wrap="square" rtlCol="0">
            <a:spAutoFit/>
          </a:bodyPr>
          <a:lstStyle/>
          <a:p>
            <a:r>
              <a:rPr lang="en-US" dirty="0" smtClean="0"/>
              <a:t>Stall &amp; Spin Training in Gliders</a:t>
            </a:r>
          </a:p>
          <a:p>
            <a:endParaRPr lang="en-US" dirty="0"/>
          </a:p>
          <a:p>
            <a:r>
              <a:rPr lang="en-US" dirty="0" smtClean="0"/>
              <a:t>Diagram 1 – aerofoil flow &amp; separation</a:t>
            </a:r>
            <a:endParaRPr lang="en-US" dirty="0"/>
          </a:p>
          <a:p>
            <a:endParaRPr lang="en-US" dirty="0"/>
          </a:p>
          <a:p>
            <a:endParaRPr lang="en-US" dirty="0"/>
          </a:p>
        </p:txBody>
      </p:sp>
      <p:grpSp>
        <p:nvGrpSpPr>
          <p:cNvPr id="2" name="Group 1"/>
          <p:cNvGrpSpPr/>
          <p:nvPr/>
        </p:nvGrpSpPr>
        <p:grpSpPr>
          <a:xfrm>
            <a:off x="333099" y="1885648"/>
            <a:ext cx="8387568" cy="4752563"/>
            <a:chOff x="333099" y="1885648"/>
            <a:chExt cx="8387568" cy="4752563"/>
          </a:xfrm>
        </p:grpSpPr>
        <p:pic>
          <p:nvPicPr>
            <p:cNvPr id="5" name="Picture 4"/>
            <p:cNvPicPr>
              <a:picLocks noChangeAspect="1"/>
            </p:cNvPicPr>
            <p:nvPr/>
          </p:nvPicPr>
          <p:blipFill>
            <a:blip r:embed="rId3"/>
            <a:stretch>
              <a:fillRect/>
            </a:stretch>
          </p:blipFill>
          <p:spPr>
            <a:xfrm flipH="1">
              <a:off x="333099" y="1885648"/>
              <a:ext cx="8387568" cy="4752563"/>
            </a:xfrm>
            <a:prstGeom prst="rect">
              <a:avLst/>
            </a:prstGeom>
          </p:spPr>
        </p:pic>
        <p:pic>
          <p:nvPicPr>
            <p:cNvPr id="6" name="Picture 5"/>
            <p:cNvPicPr>
              <a:picLocks noChangeAspect="1"/>
            </p:cNvPicPr>
            <p:nvPr/>
          </p:nvPicPr>
          <p:blipFill rotWithShape="1">
            <a:blip r:embed="rId3"/>
            <a:srcRect l="82675" t="47068" r="13871" b="48243"/>
            <a:stretch/>
          </p:blipFill>
          <p:spPr>
            <a:xfrm>
              <a:off x="1470616" y="4122600"/>
              <a:ext cx="289667" cy="222843"/>
            </a:xfrm>
            <a:prstGeom prst="rect">
              <a:avLst/>
            </a:prstGeom>
          </p:spPr>
        </p:pic>
        <p:pic>
          <p:nvPicPr>
            <p:cNvPr id="7" name="Picture 6"/>
            <p:cNvPicPr>
              <a:picLocks noChangeAspect="1"/>
            </p:cNvPicPr>
            <p:nvPr/>
          </p:nvPicPr>
          <p:blipFill rotWithShape="1">
            <a:blip r:embed="rId3"/>
            <a:srcRect l="41541" t="4006" r="43051" b="85678"/>
            <a:stretch/>
          </p:blipFill>
          <p:spPr>
            <a:xfrm>
              <a:off x="3854797" y="2056100"/>
              <a:ext cx="1292359" cy="490255"/>
            </a:xfrm>
            <a:prstGeom prst="rect">
              <a:avLst/>
            </a:prstGeom>
          </p:spPr>
        </p:pic>
        <p:pic>
          <p:nvPicPr>
            <p:cNvPr id="8" name="Picture 7"/>
            <p:cNvPicPr>
              <a:picLocks noChangeAspect="1"/>
            </p:cNvPicPr>
            <p:nvPr/>
          </p:nvPicPr>
          <p:blipFill rotWithShape="1">
            <a:blip r:embed="rId3"/>
            <a:srcRect l="26930" t="88875" r="26845" b="3206"/>
            <a:stretch/>
          </p:blipFill>
          <p:spPr>
            <a:xfrm>
              <a:off x="2651565" y="6128190"/>
              <a:ext cx="3877079" cy="376317"/>
            </a:xfrm>
            <a:prstGeom prst="rect">
              <a:avLst/>
            </a:prstGeom>
          </p:spPr>
        </p:pic>
        <p:pic>
          <p:nvPicPr>
            <p:cNvPr id="9" name="Picture 8"/>
            <p:cNvPicPr>
              <a:picLocks noChangeAspect="1"/>
            </p:cNvPicPr>
            <p:nvPr/>
          </p:nvPicPr>
          <p:blipFill rotWithShape="1">
            <a:blip r:embed="rId3"/>
            <a:srcRect l="55090" t="33077" r="39331" b="61765"/>
            <a:stretch/>
          </p:blipFill>
          <p:spPr>
            <a:xfrm>
              <a:off x="3620835" y="3476356"/>
              <a:ext cx="467923" cy="245128"/>
            </a:xfrm>
            <a:prstGeom prst="rect">
              <a:avLst/>
            </a:prstGeom>
          </p:spPr>
        </p:pic>
      </p:grpSp>
    </p:spTree>
    <p:extLst>
      <p:ext uri="{BB962C8B-B14F-4D97-AF65-F5344CB8AC3E}">
        <p14:creationId xmlns:p14="http://schemas.microsoft.com/office/powerpoint/2010/main" val="4561506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1433</TotalTime>
  <Words>3218</Words>
  <Application>Microsoft Macintosh PowerPoint</Application>
  <PresentationFormat>On-screen Show (4:3)</PresentationFormat>
  <Paragraphs>472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Witton</dc:creator>
  <cp:lastModifiedBy>Mike Witton</cp:lastModifiedBy>
  <cp:revision>79</cp:revision>
  <cp:lastPrinted>2021-04-06T18:14:08Z</cp:lastPrinted>
  <dcterms:created xsi:type="dcterms:W3CDTF">2021-04-05T17:59:17Z</dcterms:created>
  <dcterms:modified xsi:type="dcterms:W3CDTF">2021-04-10T18:18:33Z</dcterms:modified>
</cp:coreProperties>
</file>